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481" r:id="rId2"/>
    <p:sldId id="482" r:id="rId3"/>
    <p:sldId id="483" r:id="rId4"/>
    <p:sldId id="484" r:id="rId5"/>
    <p:sldId id="485" r:id="rId6"/>
    <p:sldId id="486" r:id="rId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F5D736-FBBA-424A-88B2-343B92EFD512}" type="doc">
      <dgm:prSet loTypeId="urn:microsoft.com/office/officeart/2005/8/layout/vList2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40ADFA28-3131-4A71-8F8B-81264399B7BD}">
      <dgm:prSet/>
      <dgm:spPr/>
      <dgm:t>
        <a:bodyPr/>
        <a:lstStyle/>
        <a:p>
          <a:r>
            <a:rPr lang="pl-PL"/>
            <a:t>Moderator: prof. dr hab. Dominik Mączyński</a:t>
          </a:r>
          <a:endParaRPr lang="en-US"/>
        </a:p>
      </dgm:t>
    </dgm:pt>
    <dgm:pt modelId="{889C11C4-88FF-41AC-9A4E-9E5F507B7983}" type="parTrans" cxnId="{F9EE0534-9C7F-4426-A731-AC6414F509E8}">
      <dgm:prSet/>
      <dgm:spPr/>
      <dgm:t>
        <a:bodyPr/>
        <a:lstStyle/>
        <a:p>
          <a:endParaRPr lang="en-US"/>
        </a:p>
      </dgm:t>
    </dgm:pt>
    <dgm:pt modelId="{91BA0D49-BBD5-45BE-AB77-7BE987C4112B}" type="sibTrans" cxnId="{F9EE0534-9C7F-4426-A731-AC6414F509E8}">
      <dgm:prSet/>
      <dgm:spPr/>
      <dgm:t>
        <a:bodyPr/>
        <a:lstStyle/>
        <a:p>
          <a:endParaRPr lang="en-US"/>
        </a:p>
      </dgm:t>
    </dgm:pt>
    <dgm:pt modelId="{1A70C756-2071-41D6-BDFA-92B75D3064D2}">
      <dgm:prSet/>
      <dgm:spPr/>
      <dgm:t>
        <a:bodyPr/>
        <a:lstStyle/>
        <a:p>
          <a:r>
            <a:rPr lang="pl-PL"/>
            <a:t>Uczestnicy dyskusji:</a:t>
          </a:r>
          <a:endParaRPr lang="en-US"/>
        </a:p>
      </dgm:t>
    </dgm:pt>
    <dgm:pt modelId="{3D06DEBE-3CFF-4B58-A6D0-42F6287E24D7}" type="parTrans" cxnId="{593199FB-20F3-421C-8CDA-11904BC6BFFB}">
      <dgm:prSet/>
      <dgm:spPr/>
      <dgm:t>
        <a:bodyPr/>
        <a:lstStyle/>
        <a:p>
          <a:endParaRPr lang="en-US"/>
        </a:p>
      </dgm:t>
    </dgm:pt>
    <dgm:pt modelId="{C258E1F0-6397-4019-9D2A-BC485048248C}" type="sibTrans" cxnId="{593199FB-20F3-421C-8CDA-11904BC6BFFB}">
      <dgm:prSet/>
      <dgm:spPr/>
      <dgm:t>
        <a:bodyPr/>
        <a:lstStyle/>
        <a:p>
          <a:endParaRPr lang="en-US"/>
        </a:p>
      </dgm:t>
    </dgm:pt>
    <dgm:pt modelId="{6470396F-FF22-452B-9E62-59C9143E9982}">
      <dgm:prSet/>
      <dgm:spPr/>
      <dgm:t>
        <a:bodyPr/>
        <a:lstStyle/>
        <a:p>
          <a:r>
            <a:rPr lang="pl-PL" dirty="0"/>
            <a:t>– Łukasz Pastuszka (KAS) </a:t>
          </a:r>
          <a:endParaRPr lang="en-US" dirty="0"/>
        </a:p>
      </dgm:t>
    </dgm:pt>
    <dgm:pt modelId="{EB54DC39-5C63-4E13-9817-0964A8B04822}" type="parTrans" cxnId="{DBD90EE7-CBE7-46A3-BD3D-5FF51CEBDC23}">
      <dgm:prSet/>
      <dgm:spPr/>
      <dgm:t>
        <a:bodyPr/>
        <a:lstStyle/>
        <a:p>
          <a:endParaRPr lang="en-US"/>
        </a:p>
      </dgm:t>
    </dgm:pt>
    <dgm:pt modelId="{703E768D-1C67-45D3-8374-47C3F1F74950}" type="sibTrans" cxnId="{DBD90EE7-CBE7-46A3-BD3D-5FF51CEBDC23}">
      <dgm:prSet/>
      <dgm:spPr/>
      <dgm:t>
        <a:bodyPr/>
        <a:lstStyle/>
        <a:p>
          <a:endParaRPr lang="en-US"/>
        </a:p>
      </dgm:t>
    </dgm:pt>
    <dgm:pt modelId="{3CD8EDB9-2461-4E50-AA2D-1D62489C902E}">
      <dgm:prSet/>
      <dgm:spPr/>
      <dgm:t>
        <a:bodyPr/>
        <a:lstStyle/>
        <a:p>
          <a:r>
            <a:rPr lang="pl-PL" dirty="0"/>
            <a:t>– Przemysław Powierza (KIDP) </a:t>
          </a:r>
          <a:endParaRPr lang="en-US" dirty="0"/>
        </a:p>
      </dgm:t>
    </dgm:pt>
    <dgm:pt modelId="{53C6AF31-4059-4399-B995-E8B4362CF3D4}" type="parTrans" cxnId="{0F4B4D94-18A6-4AF9-8778-6B525290E789}">
      <dgm:prSet/>
      <dgm:spPr/>
      <dgm:t>
        <a:bodyPr/>
        <a:lstStyle/>
        <a:p>
          <a:endParaRPr lang="en-US"/>
        </a:p>
      </dgm:t>
    </dgm:pt>
    <dgm:pt modelId="{0A4C2225-D608-4D55-82A5-AD41314F07BF}" type="sibTrans" cxnId="{0F4B4D94-18A6-4AF9-8778-6B525290E789}">
      <dgm:prSet/>
      <dgm:spPr/>
      <dgm:t>
        <a:bodyPr/>
        <a:lstStyle/>
        <a:p>
          <a:endParaRPr lang="en-US"/>
        </a:p>
      </dgm:t>
    </dgm:pt>
    <dgm:pt modelId="{105781D9-1F5A-45D5-AC85-9233D6B91AD5}">
      <dgm:prSet/>
      <dgm:spPr/>
      <dgm:t>
        <a:bodyPr/>
        <a:lstStyle/>
        <a:p>
          <a:r>
            <a:rPr lang="pl-PL"/>
            <a:t>– Adam Kołodziejczyk (SKwP) </a:t>
          </a:r>
          <a:endParaRPr lang="en-US"/>
        </a:p>
      </dgm:t>
    </dgm:pt>
    <dgm:pt modelId="{1C8FCD43-2166-4DD3-A91A-17A5F703941A}" type="parTrans" cxnId="{1FF58E71-12EC-48BF-AED7-A4D2F3B6EA0A}">
      <dgm:prSet/>
      <dgm:spPr/>
      <dgm:t>
        <a:bodyPr/>
        <a:lstStyle/>
        <a:p>
          <a:endParaRPr lang="en-US"/>
        </a:p>
      </dgm:t>
    </dgm:pt>
    <dgm:pt modelId="{DD54211F-856E-4ACF-83BB-8EB0CC322F32}" type="sibTrans" cxnId="{1FF58E71-12EC-48BF-AED7-A4D2F3B6EA0A}">
      <dgm:prSet/>
      <dgm:spPr/>
      <dgm:t>
        <a:bodyPr/>
        <a:lstStyle/>
        <a:p>
          <a:endParaRPr lang="en-US"/>
        </a:p>
      </dgm:t>
    </dgm:pt>
    <dgm:pt modelId="{1A84F680-71D5-413B-8CD2-37520FCCFDD6}">
      <dgm:prSet/>
      <dgm:spPr/>
      <dgm:t>
        <a:bodyPr/>
        <a:lstStyle/>
        <a:p>
          <a:r>
            <a:rPr lang="pl-PL"/>
            <a:t>– dr Artur Podsiadły (UAM)</a:t>
          </a:r>
          <a:endParaRPr lang="en-US"/>
        </a:p>
      </dgm:t>
    </dgm:pt>
    <dgm:pt modelId="{A5DCA532-D2C0-479C-9232-9BCC0C8A499A}" type="parTrans" cxnId="{3477A116-060C-4F9A-827C-1BF9FD1E4D09}">
      <dgm:prSet/>
      <dgm:spPr/>
      <dgm:t>
        <a:bodyPr/>
        <a:lstStyle/>
        <a:p>
          <a:endParaRPr lang="en-US"/>
        </a:p>
      </dgm:t>
    </dgm:pt>
    <dgm:pt modelId="{B2079D5D-096A-41FA-813C-2166261F221E}" type="sibTrans" cxnId="{3477A116-060C-4F9A-827C-1BF9FD1E4D09}">
      <dgm:prSet/>
      <dgm:spPr/>
      <dgm:t>
        <a:bodyPr/>
        <a:lstStyle/>
        <a:p>
          <a:endParaRPr lang="en-US"/>
        </a:p>
      </dgm:t>
    </dgm:pt>
    <dgm:pt modelId="{FCA3CA34-3BA2-4BEA-9F67-482C5DCEB9C3}" type="pres">
      <dgm:prSet presAssocID="{16F5D736-FBBA-424A-88B2-343B92EFD512}" presName="linear" presStyleCnt="0">
        <dgm:presLayoutVars>
          <dgm:animLvl val="lvl"/>
          <dgm:resizeHandles val="exact"/>
        </dgm:presLayoutVars>
      </dgm:prSet>
      <dgm:spPr/>
    </dgm:pt>
    <dgm:pt modelId="{C229EF3D-0DB0-4E01-97FE-9D5BB07DEAA5}" type="pres">
      <dgm:prSet presAssocID="{40ADFA28-3131-4A71-8F8B-81264399B7BD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849D7216-7CC7-476D-B057-42D9E5E219D8}" type="pres">
      <dgm:prSet presAssocID="{91BA0D49-BBD5-45BE-AB77-7BE987C4112B}" presName="spacer" presStyleCnt="0"/>
      <dgm:spPr/>
    </dgm:pt>
    <dgm:pt modelId="{4B251376-8FE2-48BF-B85B-A931B4CE4B25}" type="pres">
      <dgm:prSet presAssocID="{1A70C756-2071-41D6-BDFA-92B75D3064D2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631141AF-2873-4A5F-8E77-2EB90FC84203}" type="pres">
      <dgm:prSet presAssocID="{C258E1F0-6397-4019-9D2A-BC485048248C}" presName="spacer" presStyleCnt="0"/>
      <dgm:spPr/>
    </dgm:pt>
    <dgm:pt modelId="{BF93791F-F3F5-4EC1-9EB7-CDE6B96BD2E4}" type="pres">
      <dgm:prSet presAssocID="{6470396F-FF22-452B-9E62-59C9143E9982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0B928BFC-2F70-4EB2-AFFC-FB262008A192}" type="pres">
      <dgm:prSet presAssocID="{703E768D-1C67-45D3-8374-47C3F1F74950}" presName="spacer" presStyleCnt="0"/>
      <dgm:spPr/>
    </dgm:pt>
    <dgm:pt modelId="{A2C63265-0AD3-4E38-AB78-50CA9079602F}" type="pres">
      <dgm:prSet presAssocID="{3CD8EDB9-2461-4E50-AA2D-1D62489C902E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FE2E8FC1-AE4D-4BB2-A666-FD4064AF4C1C}" type="pres">
      <dgm:prSet presAssocID="{0A4C2225-D608-4D55-82A5-AD41314F07BF}" presName="spacer" presStyleCnt="0"/>
      <dgm:spPr/>
    </dgm:pt>
    <dgm:pt modelId="{FB7C117D-D4B2-4F4C-9CFF-8C4BC6CA693E}" type="pres">
      <dgm:prSet presAssocID="{105781D9-1F5A-45D5-AC85-9233D6B91AD5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EF908F16-AD77-45B0-A394-2E0A710181F4}" type="pres">
      <dgm:prSet presAssocID="{DD54211F-856E-4ACF-83BB-8EB0CC322F32}" presName="spacer" presStyleCnt="0"/>
      <dgm:spPr/>
    </dgm:pt>
    <dgm:pt modelId="{EFB49E75-FA3A-4278-ACC5-C3D53FB9B174}" type="pres">
      <dgm:prSet presAssocID="{1A84F680-71D5-413B-8CD2-37520FCCFDD6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B2E9A605-25F4-47EE-AFD4-0A2A16E1E870}" type="presOf" srcId="{6470396F-FF22-452B-9E62-59C9143E9982}" destId="{BF93791F-F3F5-4EC1-9EB7-CDE6B96BD2E4}" srcOrd="0" destOrd="0" presId="urn:microsoft.com/office/officeart/2005/8/layout/vList2"/>
    <dgm:cxn modelId="{3477A116-060C-4F9A-827C-1BF9FD1E4D09}" srcId="{16F5D736-FBBA-424A-88B2-343B92EFD512}" destId="{1A84F680-71D5-413B-8CD2-37520FCCFDD6}" srcOrd="5" destOrd="0" parTransId="{A5DCA532-D2C0-479C-9232-9BCC0C8A499A}" sibTransId="{B2079D5D-096A-41FA-813C-2166261F221E}"/>
    <dgm:cxn modelId="{DB078B18-BAAF-4394-837E-678354C0577E}" type="presOf" srcId="{40ADFA28-3131-4A71-8F8B-81264399B7BD}" destId="{C229EF3D-0DB0-4E01-97FE-9D5BB07DEAA5}" srcOrd="0" destOrd="0" presId="urn:microsoft.com/office/officeart/2005/8/layout/vList2"/>
    <dgm:cxn modelId="{62117F24-7AEE-45E5-82DF-9F3052A58E52}" type="presOf" srcId="{1A70C756-2071-41D6-BDFA-92B75D3064D2}" destId="{4B251376-8FE2-48BF-B85B-A931B4CE4B25}" srcOrd="0" destOrd="0" presId="urn:microsoft.com/office/officeart/2005/8/layout/vList2"/>
    <dgm:cxn modelId="{F9EE0534-9C7F-4426-A731-AC6414F509E8}" srcId="{16F5D736-FBBA-424A-88B2-343B92EFD512}" destId="{40ADFA28-3131-4A71-8F8B-81264399B7BD}" srcOrd="0" destOrd="0" parTransId="{889C11C4-88FF-41AC-9A4E-9E5F507B7983}" sibTransId="{91BA0D49-BBD5-45BE-AB77-7BE987C4112B}"/>
    <dgm:cxn modelId="{C84D8F3B-3CD1-49F3-9E4F-B4B2BA485F41}" type="presOf" srcId="{16F5D736-FBBA-424A-88B2-343B92EFD512}" destId="{FCA3CA34-3BA2-4BEA-9F67-482C5DCEB9C3}" srcOrd="0" destOrd="0" presId="urn:microsoft.com/office/officeart/2005/8/layout/vList2"/>
    <dgm:cxn modelId="{1FF58E71-12EC-48BF-AED7-A4D2F3B6EA0A}" srcId="{16F5D736-FBBA-424A-88B2-343B92EFD512}" destId="{105781D9-1F5A-45D5-AC85-9233D6B91AD5}" srcOrd="4" destOrd="0" parTransId="{1C8FCD43-2166-4DD3-A91A-17A5F703941A}" sibTransId="{DD54211F-856E-4ACF-83BB-8EB0CC322F32}"/>
    <dgm:cxn modelId="{F9015255-4E3A-44D9-9104-9E483077DBEB}" type="presOf" srcId="{1A84F680-71D5-413B-8CD2-37520FCCFDD6}" destId="{EFB49E75-FA3A-4278-ACC5-C3D53FB9B174}" srcOrd="0" destOrd="0" presId="urn:microsoft.com/office/officeart/2005/8/layout/vList2"/>
    <dgm:cxn modelId="{0F4B4D94-18A6-4AF9-8778-6B525290E789}" srcId="{16F5D736-FBBA-424A-88B2-343B92EFD512}" destId="{3CD8EDB9-2461-4E50-AA2D-1D62489C902E}" srcOrd="3" destOrd="0" parTransId="{53C6AF31-4059-4399-B995-E8B4362CF3D4}" sibTransId="{0A4C2225-D608-4D55-82A5-AD41314F07BF}"/>
    <dgm:cxn modelId="{5D484BDF-2D02-43B1-BA3F-6AC56A1806D6}" type="presOf" srcId="{105781D9-1F5A-45D5-AC85-9233D6B91AD5}" destId="{FB7C117D-D4B2-4F4C-9CFF-8C4BC6CA693E}" srcOrd="0" destOrd="0" presId="urn:microsoft.com/office/officeart/2005/8/layout/vList2"/>
    <dgm:cxn modelId="{DBD90EE7-CBE7-46A3-BD3D-5FF51CEBDC23}" srcId="{16F5D736-FBBA-424A-88B2-343B92EFD512}" destId="{6470396F-FF22-452B-9E62-59C9143E9982}" srcOrd="2" destOrd="0" parTransId="{EB54DC39-5C63-4E13-9817-0964A8B04822}" sibTransId="{703E768D-1C67-45D3-8374-47C3F1F74950}"/>
    <dgm:cxn modelId="{F6B1E2EA-B905-465E-9BCB-5928629335FD}" type="presOf" srcId="{3CD8EDB9-2461-4E50-AA2D-1D62489C902E}" destId="{A2C63265-0AD3-4E38-AB78-50CA9079602F}" srcOrd="0" destOrd="0" presId="urn:microsoft.com/office/officeart/2005/8/layout/vList2"/>
    <dgm:cxn modelId="{593199FB-20F3-421C-8CDA-11904BC6BFFB}" srcId="{16F5D736-FBBA-424A-88B2-343B92EFD512}" destId="{1A70C756-2071-41D6-BDFA-92B75D3064D2}" srcOrd="1" destOrd="0" parTransId="{3D06DEBE-3CFF-4B58-A6D0-42F6287E24D7}" sibTransId="{C258E1F0-6397-4019-9D2A-BC485048248C}"/>
    <dgm:cxn modelId="{3FAC8B08-5345-4FC1-9578-0D3EBF8E52CD}" type="presParOf" srcId="{FCA3CA34-3BA2-4BEA-9F67-482C5DCEB9C3}" destId="{C229EF3D-0DB0-4E01-97FE-9D5BB07DEAA5}" srcOrd="0" destOrd="0" presId="urn:microsoft.com/office/officeart/2005/8/layout/vList2"/>
    <dgm:cxn modelId="{E714384F-E0D1-432C-9D1F-75BBAAACDE90}" type="presParOf" srcId="{FCA3CA34-3BA2-4BEA-9F67-482C5DCEB9C3}" destId="{849D7216-7CC7-476D-B057-42D9E5E219D8}" srcOrd="1" destOrd="0" presId="urn:microsoft.com/office/officeart/2005/8/layout/vList2"/>
    <dgm:cxn modelId="{074ED7A8-D8D4-4212-9191-DE064A204B11}" type="presParOf" srcId="{FCA3CA34-3BA2-4BEA-9F67-482C5DCEB9C3}" destId="{4B251376-8FE2-48BF-B85B-A931B4CE4B25}" srcOrd="2" destOrd="0" presId="urn:microsoft.com/office/officeart/2005/8/layout/vList2"/>
    <dgm:cxn modelId="{E43F0387-1226-4BD9-B6BC-4DF2BA854BAA}" type="presParOf" srcId="{FCA3CA34-3BA2-4BEA-9F67-482C5DCEB9C3}" destId="{631141AF-2873-4A5F-8E77-2EB90FC84203}" srcOrd="3" destOrd="0" presId="urn:microsoft.com/office/officeart/2005/8/layout/vList2"/>
    <dgm:cxn modelId="{E8067014-02D7-4425-B6ED-27E2753F7E0B}" type="presParOf" srcId="{FCA3CA34-3BA2-4BEA-9F67-482C5DCEB9C3}" destId="{BF93791F-F3F5-4EC1-9EB7-CDE6B96BD2E4}" srcOrd="4" destOrd="0" presId="urn:microsoft.com/office/officeart/2005/8/layout/vList2"/>
    <dgm:cxn modelId="{C13A35F4-8B32-49BE-97CD-924E25184DAF}" type="presParOf" srcId="{FCA3CA34-3BA2-4BEA-9F67-482C5DCEB9C3}" destId="{0B928BFC-2F70-4EB2-AFFC-FB262008A192}" srcOrd="5" destOrd="0" presId="urn:microsoft.com/office/officeart/2005/8/layout/vList2"/>
    <dgm:cxn modelId="{5099CBBE-8941-47A8-8DD0-68BFD6CF92AA}" type="presParOf" srcId="{FCA3CA34-3BA2-4BEA-9F67-482C5DCEB9C3}" destId="{A2C63265-0AD3-4E38-AB78-50CA9079602F}" srcOrd="6" destOrd="0" presId="urn:microsoft.com/office/officeart/2005/8/layout/vList2"/>
    <dgm:cxn modelId="{3CB6B18B-1FE5-48C8-90CF-6737FDBD131E}" type="presParOf" srcId="{FCA3CA34-3BA2-4BEA-9F67-482C5DCEB9C3}" destId="{FE2E8FC1-AE4D-4BB2-A666-FD4064AF4C1C}" srcOrd="7" destOrd="0" presId="urn:microsoft.com/office/officeart/2005/8/layout/vList2"/>
    <dgm:cxn modelId="{3ECDA104-7560-4005-B1AD-B0965E9A125F}" type="presParOf" srcId="{FCA3CA34-3BA2-4BEA-9F67-482C5DCEB9C3}" destId="{FB7C117D-D4B2-4F4C-9CFF-8C4BC6CA693E}" srcOrd="8" destOrd="0" presId="urn:microsoft.com/office/officeart/2005/8/layout/vList2"/>
    <dgm:cxn modelId="{4F7CA2DA-E723-4750-B0F9-15BDA3930E0D}" type="presParOf" srcId="{FCA3CA34-3BA2-4BEA-9F67-482C5DCEB9C3}" destId="{EF908F16-AD77-45B0-A394-2E0A710181F4}" srcOrd="9" destOrd="0" presId="urn:microsoft.com/office/officeart/2005/8/layout/vList2"/>
    <dgm:cxn modelId="{DE751919-6CD7-40CA-BD51-AD1C6026B89C}" type="presParOf" srcId="{FCA3CA34-3BA2-4BEA-9F67-482C5DCEB9C3}" destId="{EFB49E75-FA3A-4278-ACC5-C3D53FB9B174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59FFE3-FF30-48F5-9226-D1A5076E5486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4807853-2748-448D-8F0B-C99227263009}">
      <dgm:prSet phldrT="[Tekst]"/>
      <dgm:spPr/>
      <dgm:t>
        <a:bodyPr/>
        <a:lstStyle/>
        <a:p>
          <a:pPr>
            <a:buNone/>
          </a:pPr>
          <a:r>
            <a:rPr lang="pl-PL" b="0" dirty="0"/>
            <a:t>Skutki błędu w kwalifikacji dostaw stanowiących część łańcucha transakcji (C-696/20, art. 25 ust. 1 i 2, art. 22 ust. 2-3 </a:t>
          </a:r>
          <a:r>
            <a:rPr lang="pl-PL" b="0" dirty="0" err="1"/>
            <a:t>u.p.t.u</a:t>
          </a:r>
          <a:r>
            <a:rPr lang="pl-PL" b="0" dirty="0"/>
            <a:t>., art. 40-41 dyrektywy VAT)</a:t>
          </a:r>
        </a:p>
      </dgm:t>
    </dgm:pt>
    <dgm:pt modelId="{17DD0457-C1AF-44CC-9923-25B758AD8E3C}" type="parTrans" cxnId="{31ED66FD-CD2B-4A56-818B-AFEE1D91175A}">
      <dgm:prSet/>
      <dgm:spPr/>
      <dgm:t>
        <a:bodyPr/>
        <a:lstStyle/>
        <a:p>
          <a:endParaRPr lang="pl-PL"/>
        </a:p>
      </dgm:t>
    </dgm:pt>
    <dgm:pt modelId="{6FA702F6-6AAE-48E7-B478-7D57ACDD8F46}" type="sibTrans" cxnId="{31ED66FD-CD2B-4A56-818B-AFEE1D91175A}">
      <dgm:prSet/>
      <dgm:spPr/>
      <dgm:t>
        <a:bodyPr/>
        <a:lstStyle/>
        <a:p>
          <a:endParaRPr lang="pl-PL"/>
        </a:p>
      </dgm:t>
    </dgm:pt>
    <dgm:pt modelId="{E86FF6AC-E963-49F7-B31E-ECF673CBCD24}">
      <dgm:prSet phldrT="[Tekst]" phldr="0"/>
      <dgm:spPr/>
      <dgm:t>
        <a:bodyPr/>
        <a:lstStyle/>
        <a:p>
          <a:r>
            <a:rPr lang="pl-PL" b="0" dirty="0"/>
            <a:t>zasada neutralności i proporcjonalności</a:t>
          </a:r>
        </a:p>
      </dgm:t>
    </dgm:pt>
    <dgm:pt modelId="{9B7B1A7C-2E48-4446-BAF4-14121D5B311B}" type="parTrans" cxnId="{32A7E950-331E-4018-AC3F-C51A87C64D44}">
      <dgm:prSet/>
      <dgm:spPr/>
      <dgm:t>
        <a:bodyPr/>
        <a:lstStyle/>
        <a:p>
          <a:endParaRPr lang="pl-PL"/>
        </a:p>
      </dgm:t>
    </dgm:pt>
    <dgm:pt modelId="{F877F46D-75C3-4119-A13B-3F902C2348BF}" type="sibTrans" cxnId="{32A7E950-331E-4018-AC3F-C51A87C64D44}">
      <dgm:prSet/>
      <dgm:spPr/>
      <dgm:t>
        <a:bodyPr/>
        <a:lstStyle/>
        <a:p>
          <a:endParaRPr lang="pl-PL"/>
        </a:p>
      </dgm:t>
    </dgm:pt>
    <dgm:pt modelId="{A7B1E715-2698-4FB4-A459-14CF58642F19}">
      <dgm:prSet/>
      <dgm:spPr/>
      <dgm:t>
        <a:bodyPr/>
        <a:lstStyle/>
        <a:p>
          <a:r>
            <a:rPr lang="pl-PL" dirty="0"/>
            <a:t>Znaczenie art. 25 ust. 2 </a:t>
          </a:r>
          <a:r>
            <a:rPr lang="pl-PL" dirty="0" err="1"/>
            <a:t>u.p.t.u</a:t>
          </a:r>
          <a:r>
            <a:rPr lang="pl-PL" dirty="0"/>
            <a:t>. w przypadku transakcji trójstronnych (</a:t>
          </a:r>
          <a:r>
            <a:rPr lang="pl-PL" b="0" i="0" dirty="0"/>
            <a:t>III SA/</a:t>
          </a:r>
          <a:r>
            <a:rPr lang="pl-PL" b="0" i="0" dirty="0" err="1"/>
            <a:t>Wa</a:t>
          </a:r>
          <a:r>
            <a:rPr lang="pl-PL" b="0" i="0" dirty="0"/>
            <a:t> 1061/21)</a:t>
          </a:r>
          <a:endParaRPr lang="pl-PL" b="0" dirty="0"/>
        </a:p>
      </dgm:t>
    </dgm:pt>
    <dgm:pt modelId="{9C30D759-3493-42C7-9CE0-270DD66EA742}" type="parTrans" cxnId="{AE57DEF8-626D-4EC2-BC76-68E307B016A2}">
      <dgm:prSet/>
      <dgm:spPr/>
      <dgm:t>
        <a:bodyPr/>
        <a:lstStyle/>
        <a:p>
          <a:endParaRPr lang="pl-PL"/>
        </a:p>
      </dgm:t>
    </dgm:pt>
    <dgm:pt modelId="{4371E5A2-761F-4D30-BA1E-C5D32F222EF8}" type="sibTrans" cxnId="{AE57DEF8-626D-4EC2-BC76-68E307B016A2}">
      <dgm:prSet/>
      <dgm:spPr/>
      <dgm:t>
        <a:bodyPr/>
        <a:lstStyle/>
        <a:p>
          <a:endParaRPr lang="pl-PL"/>
        </a:p>
      </dgm:t>
    </dgm:pt>
    <dgm:pt modelId="{6C110451-ECC0-4713-B3C5-6AE443A1C98B}">
      <dgm:prSet/>
      <dgm:spPr/>
      <dgm:t>
        <a:bodyPr/>
        <a:lstStyle/>
        <a:p>
          <a:r>
            <a:rPr lang="pl-PL" dirty="0"/>
            <a:t>klauzula </a:t>
          </a:r>
          <a:r>
            <a:rPr lang="pl-PL" dirty="0" err="1"/>
            <a:t>antyabuzywna</a:t>
          </a:r>
          <a:r>
            <a:rPr lang="pl-PL" dirty="0"/>
            <a:t> czy sankcja?</a:t>
          </a:r>
        </a:p>
      </dgm:t>
    </dgm:pt>
    <dgm:pt modelId="{DAA67464-FAFE-49C3-BD41-412CC352672E}" type="parTrans" cxnId="{F2038799-6697-4735-B176-7914B020B793}">
      <dgm:prSet/>
      <dgm:spPr/>
      <dgm:t>
        <a:bodyPr/>
        <a:lstStyle/>
        <a:p>
          <a:endParaRPr lang="pl-PL"/>
        </a:p>
      </dgm:t>
    </dgm:pt>
    <dgm:pt modelId="{FC50E75B-36A8-4691-8217-D3C1A40C9124}" type="sibTrans" cxnId="{F2038799-6697-4735-B176-7914B020B793}">
      <dgm:prSet/>
      <dgm:spPr/>
      <dgm:t>
        <a:bodyPr/>
        <a:lstStyle/>
        <a:p>
          <a:endParaRPr lang="pl-PL"/>
        </a:p>
      </dgm:t>
    </dgm:pt>
    <dgm:pt modelId="{8FDD840C-175C-4F4E-8566-39860B9F7263}" type="pres">
      <dgm:prSet presAssocID="{7F59FFE3-FF30-48F5-9226-D1A5076E5486}" presName="linear" presStyleCnt="0">
        <dgm:presLayoutVars>
          <dgm:animLvl val="lvl"/>
          <dgm:resizeHandles val="exact"/>
        </dgm:presLayoutVars>
      </dgm:prSet>
      <dgm:spPr/>
    </dgm:pt>
    <dgm:pt modelId="{6ADCEC56-9D3A-4866-9B2E-6C3A402DB426}" type="pres">
      <dgm:prSet presAssocID="{44807853-2748-448D-8F0B-C9922726300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B06BDF1F-DF9B-4D1C-9621-3B13347B3A67}" type="pres">
      <dgm:prSet presAssocID="{44807853-2748-448D-8F0B-C99227263009}" presName="childText" presStyleLbl="revTx" presStyleIdx="0" presStyleCnt="2">
        <dgm:presLayoutVars>
          <dgm:bulletEnabled val="1"/>
        </dgm:presLayoutVars>
      </dgm:prSet>
      <dgm:spPr/>
    </dgm:pt>
    <dgm:pt modelId="{4078C430-088D-4D32-A8A6-89DD13CC1DC2}" type="pres">
      <dgm:prSet presAssocID="{A7B1E715-2698-4FB4-A459-14CF58642F19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92257C87-EA74-4970-AC74-1AA0BEC14BD1}" type="pres">
      <dgm:prSet presAssocID="{A7B1E715-2698-4FB4-A459-14CF58642F19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5826DE0A-B12E-45B7-8965-68ACB50E82B5}" type="presOf" srcId="{6C110451-ECC0-4713-B3C5-6AE443A1C98B}" destId="{92257C87-EA74-4970-AC74-1AA0BEC14BD1}" srcOrd="0" destOrd="0" presId="urn:microsoft.com/office/officeart/2005/8/layout/vList2"/>
    <dgm:cxn modelId="{32A7E950-331E-4018-AC3F-C51A87C64D44}" srcId="{44807853-2748-448D-8F0B-C99227263009}" destId="{E86FF6AC-E963-49F7-B31E-ECF673CBCD24}" srcOrd="0" destOrd="0" parTransId="{9B7B1A7C-2E48-4446-BAF4-14121D5B311B}" sibTransId="{F877F46D-75C3-4119-A13B-3F902C2348BF}"/>
    <dgm:cxn modelId="{33418452-EED3-4379-83A7-E92370BC50E3}" type="presOf" srcId="{7F59FFE3-FF30-48F5-9226-D1A5076E5486}" destId="{8FDD840C-175C-4F4E-8566-39860B9F7263}" srcOrd="0" destOrd="0" presId="urn:microsoft.com/office/officeart/2005/8/layout/vList2"/>
    <dgm:cxn modelId="{398ED652-2A44-4FD4-96F9-C9C541D82D00}" type="presOf" srcId="{44807853-2748-448D-8F0B-C99227263009}" destId="{6ADCEC56-9D3A-4866-9B2E-6C3A402DB426}" srcOrd="0" destOrd="0" presId="urn:microsoft.com/office/officeart/2005/8/layout/vList2"/>
    <dgm:cxn modelId="{F2038799-6697-4735-B176-7914B020B793}" srcId="{A7B1E715-2698-4FB4-A459-14CF58642F19}" destId="{6C110451-ECC0-4713-B3C5-6AE443A1C98B}" srcOrd="0" destOrd="0" parTransId="{DAA67464-FAFE-49C3-BD41-412CC352672E}" sibTransId="{FC50E75B-36A8-4691-8217-D3C1A40C9124}"/>
    <dgm:cxn modelId="{A53734B8-0610-4883-B75C-9A9571CC9054}" type="presOf" srcId="{A7B1E715-2698-4FB4-A459-14CF58642F19}" destId="{4078C430-088D-4D32-A8A6-89DD13CC1DC2}" srcOrd="0" destOrd="0" presId="urn:microsoft.com/office/officeart/2005/8/layout/vList2"/>
    <dgm:cxn modelId="{673A4AF2-C887-4302-8064-8F970A0CA704}" type="presOf" srcId="{E86FF6AC-E963-49F7-B31E-ECF673CBCD24}" destId="{B06BDF1F-DF9B-4D1C-9621-3B13347B3A67}" srcOrd="0" destOrd="0" presId="urn:microsoft.com/office/officeart/2005/8/layout/vList2"/>
    <dgm:cxn modelId="{AE57DEF8-626D-4EC2-BC76-68E307B016A2}" srcId="{7F59FFE3-FF30-48F5-9226-D1A5076E5486}" destId="{A7B1E715-2698-4FB4-A459-14CF58642F19}" srcOrd="1" destOrd="0" parTransId="{9C30D759-3493-42C7-9CE0-270DD66EA742}" sibTransId="{4371E5A2-761F-4D30-BA1E-C5D32F222EF8}"/>
    <dgm:cxn modelId="{31ED66FD-CD2B-4A56-818B-AFEE1D91175A}" srcId="{7F59FFE3-FF30-48F5-9226-D1A5076E5486}" destId="{44807853-2748-448D-8F0B-C99227263009}" srcOrd="0" destOrd="0" parTransId="{17DD0457-C1AF-44CC-9923-25B758AD8E3C}" sibTransId="{6FA702F6-6AAE-48E7-B478-7D57ACDD8F46}"/>
    <dgm:cxn modelId="{1378A8A7-833D-4452-A324-20F1746AB6F7}" type="presParOf" srcId="{8FDD840C-175C-4F4E-8566-39860B9F7263}" destId="{6ADCEC56-9D3A-4866-9B2E-6C3A402DB426}" srcOrd="0" destOrd="0" presId="urn:microsoft.com/office/officeart/2005/8/layout/vList2"/>
    <dgm:cxn modelId="{292B8431-A757-4CDC-8E7C-52596BE8BD3E}" type="presParOf" srcId="{8FDD840C-175C-4F4E-8566-39860B9F7263}" destId="{B06BDF1F-DF9B-4D1C-9621-3B13347B3A67}" srcOrd="1" destOrd="0" presId="urn:microsoft.com/office/officeart/2005/8/layout/vList2"/>
    <dgm:cxn modelId="{1CAF4E97-4645-4F64-B13F-4F600FAA5C2F}" type="presParOf" srcId="{8FDD840C-175C-4F4E-8566-39860B9F7263}" destId="{4078C430-088D-4D32-A8A6-89DD13CC1DC2}" srcOrd="2" destOrd="0" presId="urn:microsoft.com/office/officeart/2005/8/layout/vList2"/>
    <dgm:cxn modelId="{18536F57-3B1F-4E75-A5F2-5796446984FA}" type="presParOf" srcId="{8FDD840C-175C-4F4E-8566-39860B9F7263}" destId="{92257C87-EA74-4970-AC74-1AA0BEC14BD1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1909ED-9FFE-413B-A405-F7C02475792F}" type="doc">
      <dgm:prSet loTypeId="urn:microsoft.com/office/officeart/2005/8/layout/vList2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9E42573F-B049-490F-88EC-F9BE9C0C1199}">
      <dgm:prSet phldrT="[Tekst]" phldr="0"/>
      <dgm:spPr/>
      <dgm:t>
        <a:bodyPr/>
        <a:lstStyle/>
        <a:p>
          <a:pPr>
            <a:lnSpc>
              <a:spcPct val="100000"/>
            </a:lnSpc>
          </a:pPr>
          <a:r>
            <a:rPr lang="pl-PL" dirty="0"/>
            <a:t>Stałe miejsce prowadzenia działalności (</a:t>
          </a:r>
          <a:r>
            <a:rPr lang="pl-PL" b="0" i="0" dirty="0"/>
            <a:t>C‑533/22, </a:t>
          </a:r>
          <a:r>
            <a:rPr lang="pl-PL" dirty="0"/>
            <a:t>art. 44, art. 192a-194 dyrektywy VAT, art. 10-11, art. 53 rozporządzenia 282/2011)</a:t>
          </a:r>
        </a:p>
      </dgm:t>
    </dgm:pt>
    <dgm:pt modelId="{32AAD81B-7093-4695-A669-7828A933AE73}" type="parTrans" cxnId="{CA41F690-042A-4414-93EC-7C442FAA19B2}">
      <dgm:prSet/>
      <dgm:spPr/>
      <dgm:t>
        <a:bodyPr/>
        <a:lstStyle/>
        <a:p>
          <a:endParaRPr lang="pl-PL"/>
        </a:p>
      </dgm:t>
    </dgm:pt>
    <dgm:pt modelId="{986AC294-8595-447D-BDDC-6D16E2169ECA}" type="sibTrans" cxnId="{CA41F690-042A-4414-93EC-7C442FAA19B2}">
      <dgm:prSet/>
      <dgm:spPr/>
      <dgm:t>
        <a:bodyPr/>
        <a:lstStyle/>
        <a:p>
          <a:endParaRPr lang="pl-PL"/>
        </a:p>
      </dgm:t>
    </dgm:pt>
    <dgm:pt modelId="{BE21BAF0-7D81-403E-8033-CA430F285E19}">
      <dgm:prSet phldrT="[Tekst]" phldr="1"/>
      <dgm:spPr/>
      <dgm:t>
        <a:bodyPr/>
        <a:lstStyle/>
        <a:p>
          <a:pPr>
            <a:lnSpc>
              <a:spcPct val="100000"/>
            </a:lnSpc>
          </a:pPr>
          <a:endParaRPr lang="pl-PL" dirty="0"/>
        </a:p>
      </dgm:t>
    </dgm:pt>
    <dgm:pt modelId="{9584DDF6-7A1E-4669-A781-D7B663DD93F7}" type="parTrans" cxnId="{4758778A-FE04-471A-87E9-23DD39E1548B}">
      <dgm:prSet/>
      <dgm:spPr/>
      <dgm:t>
        <a:bodyPr/>
        <a:lstStyle/>
        <a:p>
          <a:endParaRPr lang="pl-PL"/>
        </a:p>
      </dgm:t>
    </dgm:pt>
    <dgm:pt modelId="{C018CA48-CCA2-497D-89BB-2707DAC5F7B3}" type="sibTrans" cxnId="{4758778A-FE04-471A-87E9-23DD39E1548B}">
      <dgm:prSet/>
      <dgm:spPr/>
      <dgm:t>
        <a:bodyPr/>
        <a:lstStyle/>
        <a:p>
          <a:endParaRPr lang="pl-PL"/>
        </a:p>
      </dgm:t>
    </dgm:pt>
    <dgm:pt modelId="{74C6CB2D-F8AF-4B61-B916-20756B6B2C0E}">
      <dgm:prSet phldrT="[Tekst]" phldr="0"/>
      <dgm:spPr/>
      <dgm:t>
        <a:bodyPr/>
        <a:lstStyle/>
        <a:p>
          <a:pPr>
            <a:lnSpc>
              <a:spcPct val="100000"/>
            </a:lnSpc>
          </a:pPr>
          <a:r>
            <a:rPr lang="pl-PL" dirty="0"/>
            <a:t>Nie stanowi s</a:t>
          </a:r>
          <a:r>
            <a:rPr lang="pl-PL" b="0" i="0" dirty="0"/>
            <a:t>tałego miejsca prowadzenia działalności gospodarczej to, że:</a:t>
          </a:r>
          <a:endParaRPr lang="pl-PL" b="0" dirty="0"/>
        </a:p>
      </dgm:t>
    </dgm:pt>
    <dgm:pt modelId="{8470FE48-C9A8-4971-9892-93F233C2BF5A}" type="parTrans" cxnId="{0F31C6E1-47F3-41F4-853C-D2A2F9810E42}">
      <dgm:prSet/>
      <dgm:spPr/>
      <dgm:t>
        <a:bodyPr/>
        <a:lstStyle/>
        <a:p>
          <a:endParaRPr lang="pl-PL"/>
        </a:p>
      </dgm:t>
    </dgm:pt>
    <dgm:pt modelId="{782EC137-615F-40EE-8BB3-4CCDA4AFB244}" type="sibTrans" cxnId="{0F31C6E1-47F3-41F4-853C-D2A2F9810E42}">
      <dgm:prSet/>
      <dgm:spPr/>
      <dgm:t>
        <a:bodyPr/>
        <a:lstStyle/>
        <a:p>
          <a:endParaRPr lang="pl-PL"/>
        </a:p>
      </dgm:t>
    </dgm:pt>
    <dgm:pt modelId="{AC3FFB60-2DAF-4904-B406-680E73D72A61}">
      <dgm:prSet phldrT="[Tekst]" phldr="0"/>
      <dgm:spPr/>
      <dgm:t>
        <a:bodyPr/>
        <a:lstStyle/>
        <a:p>
          <a:pPr>
            <a:lnSpc>
              <a:spcPct val="100000"/>
            </a:lnSpc>
          </a:pPr>
          <a:r>
            <a:rPr lang="pl-PL" b="0" i="0" dirty="0"/>
            <a:t>spółki należą do tej samej grupy lub że spółki te są ze sobą związane umową o świadczenie usług;</a:t>
          </a:r>
          <a:endParaRPr lang="pl-PL" b="0" dirty="0"/>
        </a:p>
      </dgm:t>
    </dgm:pt>
    <dgm:pt modelId="{466A34A5-9A6C-4B60-B818-3AE67F8024AE}" type="parTrans" cxnId="{30085C7C-DD78-40CD-A93A-2FE0523573E4}">
      <dgm:prSet/>
      <dgm:spPr/>
      <dgm:t>
        <a:bodyPr/>
        <a:lstStyle/>
        <a:p>
          <a:endParaRPr lang="pl-PL"/>
        </a:p>
      </dgm:t>
    </dgm:pt>
    <dgm:pt modelId="{28A85203-0C99-415E-9BC9-39A54058030A}" type="sibTrans" cxnId="{30085C7C-DD78-40CD-A93A-2FE0523573E4}">
      <dgm:prSet/>
      <dgm:spPr/>
      <dgm:t>
        <a:bodyPr/>
        <a:lstStyle/>
        <a:p>
          <a:endParaRPr lang="pl-PL"/>
        </a:p>
      </dgm:t>
    </dgm:pt>
    <dgm:pt modelId="{26D70959-A1C2-47A7-BDC4-DC308E5D6401}">
      <dgm:prSet phldrT="[Tekst]" phldr="0"/>
      <dgm:spPr/>
      <dgm:t>
        <a:bodyPr/>
        <a:lstStyle/>
        <a:p>
          <a:pPr>
            <a:lnSpc>
              <a:spcPct val="100000"/>
            </a:lnSpc>
          </a:pPr>
          <a:r>
            <a:rPr lang="pl-PL" b="0" i="0" dirty="0"/>
            <a:t>spółka posiada w państwie członkowskim strukturę, która uczestniczy w dostawie produktów gotowych uzyskanych w wyniku usług przetwarzania, ani to, że te czynności dostawy są dokonywane w przeważającej części poza państwem członkowskim, czynności dokonywane w tym państwie podlegają zaś VAT;</a:t>
          </a:r>
          <a:endParaRPr lang="pl-PL" b="0" dirty="0"/>
        </a:p>
      </dgm:t>
    </dgm:pt>
    <dgm:pt modelId="{F83A97BB-4435-478D-9D6D-9A9835E467A4}" type="parTrans" cxnId="{0A4F3BC9-8995-4CF9-8B38-AE60DB4B8A97}">
      <dgm:prSet/>
      <dgm:spPr/>
      <dgm:t>
        <a:bodyPr/>
        <a:lstStyle/>
        <a:p>
          <a:endParaRPr lang="pl-PL"/>
        </a:p>
      </dgm:t>
    </dgm:pt>
    <dgm:pt modelId="{4E3496F6-A227-4F59-BD22-8F2DC96D413D}" type="sibTrans" cxnId="{0A4F3BC9-8995-4CF9-8B38-AE60DB4B8A97}">
      <dgm:prSet/>
      <dgm:spPr/>
      <dgm:t>
        <a:bodyPr/>
        <a:lstStyle/>
        <a:p>
          <a:endParaRPr lang="pl-PL"/>
        </a:p>
      </dgm:t>
    </dgm:pt>
    <dgm:pt modelId="{CA157C55-DB80-4F64-8B14-4E8826D3BA06}">
      <dgm:prSet phldrT="[Tekst]" phldr="0"/>
      <dgm:spPr/>
      <dgm:t>
        <a:bodyPr/>
        <a:lstStyle/>
        <a:p>
          <a:pPr>
            <a:lnSpc>
              <a:spcPct val="100000"/>
            </a:lnSpc>
          </a:pPr>
          <a:r>
            <a:rPr lang="pl-PL" b="0" dirty="0"/>
            <a:t>z</a:t>
          </a:r>
          <a:r>
            <a:rPr lang="pl-PL" b="0" i="0" dirty="0"/>
            <a:t>aplecze personalne i techniczne, którym dysponuje ona w rzeczonym państwie członkowskim, nie jest odrębne od zaplecza, za pomocą którego świadczone są na jej rzecz usługi, lub jeżeli to zaplecze personalne i techniczne zapewnia jedynie wykonywanie czynności przygotowawczych lub pomocniczych</a:t>
          </a:r>
          <a:endParaRPr lang="pl-PL" b="0" dirty="0"/>
        </a:p>
      </dgm:t>
    </dgm:pt>
    <dgm:pt modelId="{4C16A4C2-0279-45AA-B54A-FD96834298AF}" type="parTrans" cxnId="{9369A12D-FA78-4CB0-A333-CABBA57EE007}">
      <dgm:prSet/>
      <dgm:spPr/>
      <dgm:t>
        <a:bodyPr/>
        <a:lstStyle/>
        <a:p>
          <a:endParaRPr lang="pl-PL"/>
        </a:p>
      </dgm:t>
    </dgm:pt>
    <dgm:pt modelId="{1784CFE3-256A-4C4D-A0AC-0D8317C584AE}" type="sibTrans" cxnId="{9369A12D-FA78-4CB0-A333-CABBA57EE007}">
      <dgm:prSet/>
      <dgm:spPr/>
      <dgm:t>
        <a:bodyPr/>
        <a:lstStyle/>
        <a:p>
          <a:endParaRPr lang="pl-PL"/>
        </a:p>
      </dgm:t>
    </dgm:pt>
    <dgm:pt modelId="{11781E63-6651-4053-8EDE-A9DFFAFD1708}">
      <dgm:prSet/>
      <dgm:spPr/>
      <dgm:t>
        <a:bodyPr/>
        <a:lstStyle/>
        <a:p>
          <a:pPr>
            <a:buNone/>
          </a:pPr>
          <a:r>
            <a:rPr lang="pl-PL" dirty="0"/>
            <a:t>Usługi związane z nieruchomością (C-215/19, </a:t>
          </a:r>
          <a:r>
            <a:rPr lang="pl-PL" b="0" i="0" dirty="0"/>
            <a:t>I FSK 1471/17, </a:t>
          </a:r>
          <a:r>
            <a:rPr lang="pl-PL" dirty="0"/>
            <a:t>art. 28e </a:t>
          </a:r>
          <a:r>
            <a:rPr lang="pl-PL" dirty="0" err="1"/>
            <a:t>u.p.t.u</a:t>
          </a:r>
          <a:r>
            <a:rPr lang="pl-PL" dirty="0"/>
            <a:t>., art. 47 dyrektywy VAT, art. 13b, art. 31a rozporządzenia 282/2011)</a:t>
          </a:r>
        </a:p>
      </dgm:t>
    </dgm:pt>
    <dgm:pt modelId="{C4BF063F-4B93-45BA-A5C0-E2C825FCB23F}" type="parTrans" cxnId="{D0CB0C0A-99AF-4E53-96D4-0CDF02B0E061}">
      <dgm:prSet/>
      <dgm:spPr/>
      <dgm:t>
        <a:bodyPr/>
        <a:lstStyle/>
        <a:p>
          <a:endParaRPr lang="pl-PL"/>
        </a:p>
      </dgm:t>
    </dgm:pt>
    <dgm:pt modelId="{1FCCBDF9-A636-416A-8D77-397425995B29}" type="sibTrans" cxnId="{D0CB0C0A-99AF-4E53-96D4-0CDF02B0E061}">
      <dgm:prSet/>
      <dgm:spPr/>
      <dgm:t>
        <a:bodyPr/>
        <a:lstStyle/>
        <a:p>
          <a:endParaRPr lang="pl-PL"/>
        </a:p>
      </dgm:t>
    </dgm:pt>
    <dgm:pt modelId="{E3832676-96CF-4FCD-9256-1A0DFCEE53EF}">
      <dgm:prSet/>
      <dgm:spPr/>
      <dgm:t>
        <a:bodyPr/>
        <a:lstStyle/>
        <a:p>
          <a:pPr>
            <a:lnSpc>
              <a:spcPct val="100000"/>
            </a:lnSpc>
          </a:pPr>
          <a:r>
            <a:rPr lang="pl-PL" dirty="0"/>
            <a:t>funkcjonowanie serwerów </a:t>
          </a:r>
        </a:p>
      </dgm:t>
    </dgm:pt>
    <dgm:pt modelId="{F3D19BDD-0DCF-4040-AE2C-806C8D824539}" type="parTrans" cxnId="{40E68385-7AC9-4787-B04E-7AC8B94D996D}">
      <dgm:prSet/>
      <dgm:spPr/>
      <dgm:t>
        <a:bodyPr/>
        <a:lstStyle/>
        <a:p>
          <a:endParaRPr lang="pl-PL"/>
        </a:p>
      </dgm:t>
    </dgm:pt>
    <dgm:pt modelId="{2B4A99AA-87C5-4A00-857C-65E1BDEE0777}" type="sibTrans" cxnId="{40E68385-7AC9-4787-B04E-7AC8B94D996D}">
      <dgm:prSet/>
      <dgm:spPr/>
      <dgm:t>
        <a:bodyPr/>
        <a:lstStyle/>
        <a:p>
          <a:endParaRPr lang="pl-PL"/>
        </a:p>
      </dgm:t>
    </dgm:pt>
    <dgm:pt modelId="{F7F2B23E-EAC3-488A-91ED-DBF5DC1136C7}">
      <dgm:prSet/>
      <dgm:spPr/>
      <dgm:t>
        <a:bodyPr/>
        <a:lstStyle/>
        <a:p>
          <a:pPr>
            <a:lnSpc>
              <a:spcPct val="100000"/>
            </a:lnSpc>
          </a:pPr>
          <a:r>
            <a:rPr lang="pl-PL" dirty="0"/>
            <a:t>Pawilon wystawienniczy</a:t>
          </a:r>
        </a:p>
      </dgm:t>
    </dgm:pt>
    <dgm:pt modelId="{C8AA08A1-D5D3-43AB-B5BB-D15834C3984F}" type="parTrans" cxnId="{F8F5CAF1-2DD1-4DFE-83E2-BF98EC807799}">
      <dgm:prSet/>
      <dgm:spPr/>
      <dgm:t>
        <a:bodyPr/>
        <a:lstStyle/>
        <a:p>
          <a:endParaRPr lang="pl-PL"/>
        </a:p>
      </dgm:t>
    </dgm:pt>
    <dgm:pt modelId="{54D71441-4E36-43DB-9C85-F27E1A348941}" type="sibTrans" cxnId="{F8F5CAF1-2DD1-4DFE-83E2-BF98EC807799}">
      <dgm:prSet/>
      <dgm:spPr/>
      <dgm:t>
        <a:bodyPr/>
        <a:lstStyle/>
        <a:p>
          <a:endParaRPr lang="pl-PL"/>
        </a:p>
      </dgm:t>
    </dgm:pt>
    <dgm:pt modelId="{C51FC72C-C3D0-46AF-AC9D-54F5D3D7749C}" type="pres">
      <dgm:prSet presAssocID="{D81909ED-9FFE-413B-A405-F7C02475792F}" presName="linear" presStyleCnt="0">
        <dgm:presLayoutVars>
          <dgm:animLvl val="lvl"/>
          <dgm:resizeHandles val="exact"/>
        </dgm:presLayoutVars>
      </dgm:prSet>
      <dgm:spPr/>
    </dgm:pt>
    <dgm:pt modelId="{059F94D4-C9E7-4DBB-AF3C-7E26FEC8CB68}" type="pres">
      <dgm:prSet presAssocID="{9E42573F-B049-490F-88EC-F9BE9C0C119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E4A9C71-76A7-4B97-B3B5-9F1ACCD69E09}" type="pres">
      <dgm:prSet presAssocID="{9E42573F-B049-490F-88EC-F9BE9C0C1199}" presName="childText" presStyleLbl="revTx" presStyleIdx="0" presStyleCnt="3">
        <dgm:presLayoutVars>
          <dgm:bulletEnabled val="1"/>
        </dgm:presLayoutVars>
      </dgm:prSet>
      <dgm:spPr/>
    </dgm:pt>
    <dgm:pt modelId="{9FCC3727-FCCE-4FEC-A15D-B859EA51D942}" type="pres">
      <dgm:prSet presAssocID="{74C6CB2D-F8AF-4B61-B916-20756B6B2C0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9F7BC45-6D59-4D5B-9EC8-CB9E185EB3D9}" type="pres">
      <dgm:prSet presAssocID="{74C6CB2D-F8AF-4B61-B916-20756B6B2C0E}" presName="childText" presStyleLbl="revTx" presStyleIdx="1" presStyleCnt="3">
        <dgm:presLayoutVars>
          <dgm:bulletEnabled val="1"/>
        </dgm:presLayoutVars>
      </dgm:prSet>
      <dgm:spPr/>
    </dgm:pt>
    <dgm:pt modelId="{C2726EFE-D3AF-48B1-AD8C-AC7AAA3A13CA}" type="pres">
      <dgm:prSet presAssocID="{11781E63-6651-4053-8EDE-A9DFFAFD1708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6046E3D-551E-409E-A090-7DBD200CA683}" type="pres">
      <dgm:prSet presAssocID="{11781E63-6651-4053-8EDE-A9DFFAFD1708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D0CB0C0A-99AF-4E53-96D4-0CDF02B0E061}" srcId="{D81909ED-9FFE-413B-A405-F7C02475792F}" destId="{11781E63-6651-4053-8EDE-A9DFFAFD1708}" srcOrd="2" destOrd="0" parTransId="{C4BF063F-4B93-45BA-A5C0-E2C825FCB23F}" sibTransId="{1FCCBDF9-A636-416A-8D77-397425995B29}"/>
    <dgm:cxn modelId="{C96E941A-C5C8-4D2D-93EB-E11CDAFFC46F}" type="presOf" srcId="{9E42573F-B049-490F-88EC-F9BE9C0C1199}" destId="{059F94D4-C9E7-4DBB-AF3C-7E26FEC8CB68}" srcOrd="0" destOrd="0" presId="urn:microsoft.com/office/officeart/2005/8/layout/vList2"/>
    <dgm:cxn modelId="{9369A12D-FA78-4CB0-A333-CABBA57EE007}" srcId="{74C6CB2D-F8AF-4B61-B916-20756B6B2C0E}" destId="{CA157C55-DB80-4F64-8B14-4E8826D3BA06}" srcOrd="2" destOrd="0" parTransId="{4C16A4C2-0279-45AA-B54A-FD96834298AF}" sibTransId="{1784CFE3-256A-4C4D-A0AC-0D8317C584AE}"/>
    <dgm:cxn modelId="{C4965D41-515E-4629-94C4-FF4E6ABA7EA8}" type="presOf" srcId="{E3832676-96CF-4FCD-9256-1A0DFCEE53EF}" destId="{86046E3D-551E-409E-A090-7DBD200CA683}" srcOrd="0" destOrd="0" presId="urn:microsoft.com/office/officeart/2005/8/layout/vList2"/>
    <dgm:cxn modelId="{6F4EE863-A03C-4D4B-8E2F-F0A31A1E2D32}" type="presOf" srcId="{BE21BAF0-7D81-403E-8033-CA430F285E19}" destId="{0E4A9C71-76A7-4B97-B3B5-9F1ACCD69E09}" srcOrd="0" destOrd="0" presId="urn:microsoft.com/office/officeart/2005/8/layout/vList2"/>
    <dgm:cxn modelId="{EAA70B50-4124-485C-AC46-12D673214ABC}" type="presOf" srcId="{AC3FFB60-2DAF-4904-B406-680E73D72A61}" destId="{99F7BC45-6D59-4D5B-9EC8-CB9E185EB3D9}" srcOrd="0" destOrd="0" presId="urn:microsoft.com/office/officeart/2005/8/layout/vList2"/>
    <dgm:cxn modelId="{D02C9B75-6C23-436F-B409-3B6B2CC8B983}" type="presOf" srcId="{F7F2B23E-EAC3-488A-91ED-DBF5DC1136C7}" destId="{86046E3D-551E-409E-A090-7DBD200CA683}" srcOrd="0" destOrd="1" presId="urn:microsoft.com/office/officeart/2005/8/layout/vList2"/>
    <dgm:cxn modelId="{30085C7C-DD78-40CD-A93A-2FE0523573E4}" srcId="{74C6CB2D-F8AF-4B61-B916-20756B6B2C0E}" destId="{AC3FFB60-2DAF-4904-B406-680E73D72A61}" srcOrd="0" destOrd="0" parTransId="{466A34A5-9A6C-4B60-B818-3AE67F8024AE}" sibTransId="{28A85203-0C99-415E-9BC9-39A54058030A}"/>
    <dgm:cxn modelId="{40E68385-7AC9-4787-B04E-7AC8B94D996D}" srcId="{11781E63-6651-4053-8EDE-A9DFFAFD1708}" destId="{E3832676-96CF-4FCD-9256-1A0DFCEE53EF}" srcOrd="0" destOrd="0" parTransId="{F3D19BDD-0DCF-4040-AE2C-806C8D824539}" sibTransId="{2B4A99AA-87C5-4A00-857C-65E1BDEE0777}"/>
    <dgm:cxn modelId="{4758778A-FE04-471A-87E9-23DD39E1548B}" srcId="{9E42573F-B049-490F-88EC-F9BE9C0C1199}" destId="{BE21BAF0-7D81-403E-8033-CA430F285E19}" srcOrd="0" destOrd="0" parTransId="{9584DDF6-7A1E-4669-A781-D7B663DD93F7}" sibTransId="{C018CA48-CCA2-497D-89BB-2707DAC5F7B3}"/>
    <dgm:cxn modelId="{CA41F690-042A-4414-93EC-7C442FAA19B2}" srcId="{D81909ED-9FFE-413B-A405-F7C02475792F}" destId="{9E42573F-B049-490F-88EC-F9BE9C0C1199}" srcOrd="0" destOrd="0" parTransId="{32AAD81B-7093-4695-A669-7828A933AE73}" sibTransId="{986AC294-8595-447D-BDDC-6D16E2169ECA}"/>
    <dgm:cxn modelId="{77D385A0-4029-47D5-BCFF-7CA6F79AD1FA}" type="presOf" srcId="{11781E63-6651-4053-8EDE-A9DFFAFD1708}" destId="{C2726EFE-D3AF-48B1-AD8C-AC7AAA3A13CA}" srcOrd="0" destOrd="0" presId="urn:microsoft.com/office/officeart/2005/8/layout/vList2"/>
    <dgm:cxn modelId="{05844DAC-B381-44FA-97EA-C7DF515AAFC7}" type="presOf" srcId="{CA157C55-DB80-4F64-8B14-4E8826D3BA06}" destId="{99F7BC45-6D59-4D5B-9EC8-CB9E185EB3D9}" srcOrd="0" destOrd="2" presId="urn:microsoft.com/office/officeart/2005/8/layout/vList2"/>
    <dgm:cxn modelId="{A8861BB4-6E47-4F89-98D2-89AAE4F69398}" type="presOf" srcId="{D81909ED-9FFE-413B-A405-F7C02475792F}" destId="{C51FC72C-C3D0-46AF-AC9D-54F5D3D7749C}" srcOrd="0" destOrd="0" presId="urn:microsoft.com/office/officeart/2005/8/layout/vList2"/>
    <dgm:cxn modelId="{0A4F3BC9-8995-4CF9-8B38-AE60DB4B8A97}" srcId="{74C6CB2D-F8AF-4B61-B916-20756B6B2C0E}" destId="{26D70959-A1C2-47A7-BDC4-DC308E5D6401}" srcOrd="1" destOrd="0" parTransId="{F83A97BB-4435-478D-9D6D-9A9835E467A4}" sibTransId="{4E3496F6-A227-4F59-BD22-8F2DC96D413D}"/>
    <dgm:cxn modelId="{0F31C6E1-47F3-41F4-853C-D2A2F9810E42}" srcId="{D81909ED-9FFE-413B-A405-F7C02475792F}" destId="{74C6CB2D-F8AF-4B61-B916-20756B6B2C0E}" srcOrd="1" destOrd="0" parTransId="{8470FE48-C9A8-4971-9892-93F233C2BF5A}" sibTransId="{782EC137-615F-40EE-8BB3-4CCDA4AFB244}"/>
    <dgm:cxn modelId="{87EF20E5-5131-47E1-B87A-915689534320}" type="presOf" srcId="{26D70959-A1C2-47A7-BDC4-DC308E5D6401}" destId="{99F7BC45-6D59-4D5B-9EC8-CB9E185EB3D9}" srcOrd="0" destOrd="1" presId="urn:microsoft.com/office/officeart/2005/8/layout/vList2"/>
    <dgm:cxn modelId="{F8F5CAF1-2DD1-4DFE-83E2-BF98EC807799}" srcId="{11781E63-6651-4053-8EDE-A9DFFAFD1708}" destId="{F7F2B23E-EAC3-488A-91ED-DBF5DC1136C7}" srcOrd="1" destOrd="0" parTransId="{C8AA08A1-D5D3-43AB-B5BB-D15834C3984F}" sibTransId="{54D71441-4E36-43DB-9C85-F27E1A348941}"/>
    <dgm:cxn modelId="{86F3BDFD-9F6D-4B4D-AB43-A3C9024D8A3B}" type="presOf" srcId="{74C6CB2D-F8AF-4B61-B916-20756B6B2C0E}" destId="{9FCC3727-FCCE-4FEC-A15D-B859EA51D942}" srcOrd="0" destOrd="0" presId="urn:microsoft.com/office/officeart/2005/8/layout/vList2"/>
    <dgm:cxn modelId="{BB3BC956-8043-4751-9389-13C5F0F94BE3}" type="presParOf" srcId="{C51FC72C-C3D0-46AF-AC9D-54F5D3D7749C}" destId="{059F94D4-C9E7-4DBB-AF3C-7E26FEC8CB68}" srcOrd="0" destOrd="0" presId="urn:microsoft.com/office/officeart/2005/8/layout/vList2"/>
    <dgm:cxn modelId="{508CDBD0-A95C-4412-B1C4-3CFC04386897}" type="presParOf" srcId="{C51FC72C-C3D0-46AF-AC9D-54F5D3D7749C}" destId="{0E4A9C71-76A7-4B97-B3B5-9F1ACCD69E09}" srcOrd="1" destOrd="0" presId="urn:microsoft.com/office/officeart/2005/8/layout/vList2"/>
    <dgm:cxn modelId="{8A37DC94-0FED-402F-9415-BEE53C2487FA}" type="presParOf" srcId="{C51FC72C-C3D0-46AF-AC9D-54F5D3D7749C}" destId="{9FCC3727-FCCE-4FEC-A15D-B859EA51D942}" srcOrd="2" destOrd="0" presId="urn:microsoft.com/office/officeart/2005/8/layout/vList2"/>
    <dgm:cxn modelId="{4C024C2D-580E-4F4A-B285-801BBA60F004}" type="presParOf" srcId="{C51FC72C-C3D0-46AF-AC9D-54F5D3D7749C}" destId="{99F7BC45-6D59-4D5B-9EC8-CB9E185EB3D9}" srcOrd="3" destOrd="0" presId="urn:microsoft.com/office/officeart/2005/8/layout/vList2"/>
    <dgm:cxn modelId="{159C0CFC-DCF9-4A7A-90CC-2D9317D80F6D}" type="presParOf" srcId="{C51FC72C-C3D0-46AF-AC9D-54F5D3D7749C}" destId="{C2726EFE-D3AF-48B1-AD8C-AC7AAA3A13CA}" srcOrd="4" destOrd="0" presId="urn:microsoft.com/office/officeart/2005/8/layout/vList2"/>
    <dgm:cxn modelId="{DFFD437E-66C6-47B6-B723-23D771EE54E8}" type="presParOf" srcId="{C51FC72C-C3D0-46AF-AC9D-54F5D3D7749C}" destId="{86046E3D-551E-409E-A090-7DBD200CA683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B15367E-8F7B-480D-B809-9111C71C9D39}" type="doc">
      <dgm:prSet loTypeId="urn:microsoft.com/office/officeart/2005/8/layout/vList2" loCatId="list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10F0749D-D153-49E8-94DB-CB94839482B8}">
      <dgm:prSet phldrT="[Tekst]"/>
      <dgm:spPr/>
      <dgm:t>
        <a:bodyPr/>
        <a:lstStyle/>
        <a:p>
          <a:pPr>
            <a:buNone/>
          </a:pPr>
          <a:r>
            <a:rPr lang="pl-PL" dirty="0"/>
            <a:t>Powrotny przywóz towarów (C-125/24)</a:t>
          </a:r>
        </a:p>
      </dgm:t>
    </dgm:pt>
    <dgm:pt modelId="{A32CB508-6AC7-4732-9D79-F7CF4A1BB251}" type="parTrans" cxnId="{9B074368-C95F-4B45-B006-F47B8CAA5A42}">
      <dgm:prSet/>
      <dgm:spPr/>
      <dgm:t>
        <a:bodyPr/>
        <a:lstStyle/>
        <a:p>
          <a:endParaRPr lang="pl-PL"/>
        </a:p>
      </dgm:t>
    </dgm:pt>
    <dgm:pt modelId="{DCA9553B-D9A5-44BC-9F2D-59F8BD5BC619}" type="sibTrans" cxnId="{9B074368-C95F-4B45-B006-F47B8CAA5A42}">
      <dgm:prSet/>
      <dgm:spPr/>
      <dgm:t>
        <a:bodyPr/>
        <a:lstStyle/>
        <a:p>
          <a:endParaRPr lang="pl-PL"/>
        </a:p>
      </dgm:t>
    </dgm:pt>
    <dgm:pt modelId="{450CBEBF-A1F4-4236-B2E5-1B9947BD5CA9}">
      <dgm:prSet phldrT="[Tekst]" phldr="1"/>
      <dgm:spPr/>
      <dgm:t>
        <a:bodyPr/>
        <a:lstStyle/>
        <a:p>
          <a:endParaRPr lang="pl-PL"/>
        </a:p>
      </dgm:t>
    </dgm:pt>
    <dgm:pt modelId="{CB10560D-0DB7-474C-B4CF-C0B3AF66927F}" type="parTrans" cxnId="{8A9C1705-F13B-4A8F-B630-DE66D1DAFDC0}">
      <dgm:prSet/>
      <dgm:spPr/>
      <dgm:t>
        <a:bodyPr/>
        <a:lstStyle/>
        <a:p>
          <a:endParaRPr lang="pl-PL"/>
        </a:p>
      </dgm:t>
    </dgm:pt>
    <dgm:pt modelId="{40191864-FE22-4072-8AB3-53783A85E747}" type="sibTrans" cxnId="{8A9C1705-F13B-4A8F-B630-DE66D1DAFDC0}">
      <dgm:prSet/>
      <dgm:spPr/>
      <dgm:t>
        <a:bodyPr/>
        <a:lstStyle/>
        <a:p>
          <a:endParaRPr lang="pl-PL"/>
        </a:p>
      </dgm:t>
    </dgm:pt>
    <dgm:pt modelId="{561EC6D6-EDAF-4E15-8CB1-F8A822513BF4}">
      <dgm:prSet phldrT="[Tekst]"/>
      <dgm:spPr/>
      <dgm:t>
        <a:bodyPr/>
        <a:lstStyle/>
        <a:p>
          <a:pPr>
            <a:buNone/>
          </a:pPr>
          <a:r>
            <a:rPr lang="pl-PL" dirty="0"/>
            <a:t>Nieprzestrzeganie warunków formalnych (</a:t>
          </a:r>
          <a:r>
            <a:rPr lang="pl-PL" b="0" i="0" dirty="0"/>
            <a:t>C-580/16, III SA/</a:t>
          </a:r>
          <a:r>
            <a:rPr lang="pl-PL" b="0" i="0" dirty="0" err="1"/>
            <a:t>Wa</a:t>
          </a:r>
          <a:r>
            <a:rPr lang="pl-PL" b="0" i="0" dirty="0"/>
            <a:t> 1061/21)</a:t>
          </a:r>
          <a:endParaRPr lang="pl-PL" b="0" dirty="0"/>
        </a:p>
      </dgm:t>
    </dgm:pt>
    <dgm:pt modelId="{A6E2DD9C-120C-44B4-860F-6A7D5D166820}" type="parTrans" cxnId="{6C732744-A917-44EB-90E2-78D3A11E4809}">
      <dgm:prSet/>
      <dgm:spPr/>
      <dgm:t>
        <a:bodyPr/>
        <a:lstStyle/>
        <a:p>
          <a:endParaRPr lang="pl-PL"/>
        </a:p>
      </dgm:t>
    </dgm:pt>
    <dgm:pt modelId="{CF980B28-3CEC-4797-9572-0EE27B963C34}" type="sibTrans" cxnId="{6C732744-A917-44EB-90E2-78D3A11E4809}">
      <dgm:prSet/>
      <dgm:spPr/>
      <dgm:t>
        <a:bodyPr/>
        <a:lstStyle/>
        <a:p>
          <a:endParaRPr lang="pl-PL"/>
        </a:p>
      </dgm:t>
    </dgm:pt>
    <dgm:pt modelId="{8E6A0687-879E-42E5-A8D5-8F7C60948904}">
      <dgm:prSet phldrT="[Tekst]" phldr="0"/>
      <dgm:spPr/>
      <dgm:t>
        <a:bodyPr/>
        <a:lstStyle/>
        <a:p>
          <a:r>
            <a:rPr lang="pl-PL" dirty="0"/>
            <a:t>oszustwo</a:t>
          </a:r>
        </a:p>
      </dgm:t>
    </dgm:pt>
    <dgm:pt modelId="{17BD68C8-6553-4E6C-96C4-7591E4C32BE3}" type="parTrans" cxnId="{13C9FD64-F3B4-4D2F-9D39-5115FF94951E}">
      <dgm:prSet/>
      <dgm:spPr/>
      <dgm:t>
        <a:bodyPr/>
        <a:lstStyle/>
        <a:p>
          <a:endParaRPr lang="pl-PL"/>
        </a:p>
      </dgm:t>
    </dgm:pt>
    <dgm:pt modelId="{C1DF3015-59E2-4CB6-9F45-D269EB953AA0}" type="sibTrans" cxnId="{13C9FD64-F3B4-4D2F-9D39-5115FF94951E}">
      <dgm:prSet/>
      <dgm:spPr/>
      <dgm:t>
        <a:bodyPr/>
        <a:lstStyle/>
        <a:p>
          <a:endParaRPr lang="pl-PL"/>
        </a:p>
      </dgm:t>
    </dgm:pt>
    <dgm:pt modelId="{C477DCC6-1947-4D59-B7DF-C7925E0D4DC6}">
      <dgm:prSet phldrT="[Tekst]" phldr="0"/>
      <dgm:spPr/>
      <dgm:t>
        <a:bodyPr/>
        <a:lstStyle/>
        <a:p>
          <a:r>
            <a:rPr lang="pl-PL" dirty="0"/>
            <a:t>naruszenie to skutkuje uniemożliwieniem przedstawienia przekonywającego dowodu spełnienia wymogów materialnych </a:t>
          </a:r>
        </a:p>
      </dgm:t>
    </dgm:pt>
    <dgm:pt modelId="{7E3D7380-CFAE-46C1-A15E-9FF02E5614D0}" type="parTrans" cxnId="{14EC0CA1-19A9-4561-9114-60D5B01EFA0E}">
      <dgm:prSet/>
      <dgm:spPr/>
      <dgm:t>
        <a:bodyPr/>
        <a:lstStyle/>
        <a:p>
          <a:endParaRPr lang="pl-PL"/>
        </a:p>
      </dgm:t>
    </dgm:pt>
    <dgm:pt modelId="{88C0D15E-8D26-4CD1-BB90-FD207E91DB4B}" type="sibTrans" cxnId="{14EC0CA1-19A9-4561-9114-60D5B01EFA0E}">
      <dgm:prSet/>
      <dgm:spPr/>
      <dgm:t>
        <a:bodyPr/>
        <a:lstStyle/>
        <a:p>
          <a:endParaRPr lang="pl-PL"/>
        </a:p>
      </dgm:t>
    </dgm:pt>
    <dgm:pt modelId="{A0BECB1C-898C-4C7E-852B-8E09572269D2}" type="pres">
      <dgm:prSet presAssocID="{7B15367E-8F7B-480D-B809-9111C71C9D39}" presName="linear" presStyleCnt="0">
        <dgm:presLayoutVars>
          <dgm:animLvl val="lvl"/>
          <dgm:resizeHandles val="exact"/>
        </dgm:presLayoutVars>
      </dgm:prSet>
      <dgm:spPr/>
    </dgm:pt>
    <dgm:pt modelId="{5CE7C8F0-C8CE-4718-A337-54A0B8793030}" type="pres">
      <dgm:prSet presAssocID="{10F0749D-D153-49E8-94DB-CB94839482B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866EEF9-47F2-4282-B57E-9B5C5CFD46B9}" type="pres">
      <dgm:prSet presAssocID="{10F0749D-D153-49E8-94DB-CB94839482B8}" presName="childText" presStyleLbl="revTx" presStyleIdx="0" presStyleCnt="2">
        <dgm:presLayoutVars>
          <dgm:bulletEnabled val="1"/>
        </dgm:presLayoutVars>
      </dgm:prSet>
      <dgm:spPr/>
    </dgm:pt>
    <dgm:pt modelId="{EEAD53B2-4E5E-4F01-AC33-1EC8C3F64A43}" type="pres">
      <dgm:prSet presAssocID="{561EC6D6-EDAF-4E15-8CB1-F8A822513BF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317E6B9-F1AA-488D-A5C6-C36AF07206ED}" type="pres">
      <dgm:prSet presAssocID="{561EC6D6-EDAF-4E15-8CB1-F8A822513BF4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76888E00-8BB1-4898-891F-A47C5C487D06}" type="presOf" srcId="{561EC6D6-EDAF-4E15-8CB1-F8A822513BF4}" destId="{EEAD53B2-4E5E-4F01-AC33-1EC8C3F64A43}" srcOrd="0" destOrd="0" presId="urn:microsoft.com/office/officeart/2005/8/layout/vList2"/>
    <dgm:cxn modelId="{8A9C1705-F13B-4A8F-B630-DE66D1DAFDC0}" srcId="{10F0749D-D153-49E8-94DB-CB94839482B8}" destId="{450CBEBF-A1F4-4236-B2E5-1B9947BD5CA9}" srcOrd="0" destOrd="0" parTransId="{CB10560D-0DB7-474C-B4CF-C0B3AF66927F}" sibTransId="{40191864-FE22-4072-8AB3-53783A85E747}"/>
    <dgm:cxn modelId="{CF79E70B-2C25-41C5-9CFF-9F9308DDC6ED}" type="presOf" srcId="{8E6A0687-879E-42E5-A8D5-8F7C60948904}" destId="{6317E6B9-F1AA-488D-A5C6-C36AF07206ED}" srcOrd="0" destOrd="0" presId="urn:microsoft.com/office/officeart/2005/8/layout/vList2"/>
    <dgm:cxn modelId="{AE8A3635-6E9B-4F75-A123-67AF52F7313F}" type="presOf" srcId="{10F0749D-D153-49E8-94DB-CB94839482B8}" destId="{5CE7C8F0-C8CE-4718-A337-54A0B8793030}" srcOrd="0" destOrd="0" presId="urn:microsoft.com/office/officeart/2005/8/layout/vList2"/>
    <dgm:cxn modelId="{BDF4543C-1005-4962-B359-CB7E3B1EBDA5}" type="presOf" srcId="{7B15367E-8F7B-480D-B809-9111C71C9D39}" destId="{A0BECB1C-898C-4C7E-852B-8E09572269D2}" srcOrd="0" destOrd="0" presId="urn:microsoft.com/office/officeart/2005/8/layout/vList2"/>
    <dgm:cxn modelId="{6C732744-A917-44EB-90E2-78D3A11E4809}" srcId="{7B15367E-8F7B-480D-B809-9111C71C9D39}" destId="{561EC6D6-EDAF-4E15-8CB1-F8A822513BF4}" srcOrd="1" destOrd="0" parTransId="{A6E2DD9C-120C-44B4-860F-6A7D5D166820}" sibTransId="{CF980B28-3CEC-4797-9572-0EE27B963C34}"/>
    <dgm:cxn modelId="{13C9FD64-F3B4-4D2F-9D39-5115FF94951E}" srcId="{561EC6D6-EDAF-4E15-8CB1-F8A822513BF4}" destId="{8E6A0687-879E-42E5-A8D5-8F7C60948904}" srcOrd="0" destOrd="0" parTransId="{17BD68C8-6553-4E6C-96C4-7591E4C32BE3}" sibTransId="{C1DF3015-59E2-4CB6-9F45-D269EB953AA0}"/>
    <dgm:cxn modelId="{9B074368-C95F-4B45-B006-F47B8CAA5A42}" srcId="{7B15367E-8F7B-480D-B809-9111C71C9D39}" destId="{10F0749D-D153-49E8-94DB-CB94839482B8}" srcOrd="0" destOrd="0" parTransId="{A32CB508-6AC7-4732-9D79-F7CF4A1BB251}" sibTransId="{DCA9553B-D9A5-44BC-9F2D-59F8BD5BC619}"/>
    <dgm:cxn modelId="{14EC0CA1-19A9-4561-9114-60D5B01EFA0E}" srcId="{561EC6D6-EDAF-4E15-8CB1-F8A822513BF4}" destId="{C477DCC6-1947-4D59-B7DF-C7925E0D4DC6}" srcOrd="1" destOrd="0" parTransId="{7E3D7380-CFAE-46C1-A15E-9FF02E5614D0}" sibTransId="{88C0D15E-8D26-4CD1-BB90-FD207E91DB4B}"/>
    <dgm:cxn modelId="{C624EEC8-2DA8-4E71-93C5-A97E787CE742}" type="presOf" srcId="{450CBEBF-A1F4-4236-B2E5-1B9947BD5CA9}" destId="{C866EEF9-47F2-4282-B57E-9B5C5CFD46B9}" srcOrd="0" destOrd="0" presId="urn:microsoft.com/office/officeart/2005/8/layout/vList2"/>
    <dgm:cxn modelId="{3FCA37CC-E304-47B9-BE7F-3A7A9123ED06}" type="presOf" srcId="{C477DCC6-1947-4D59-B7DF-C7925E0D4DC6}" destId="{6317E6B9-F1AA-488D-A5C6-C36AF07206ED}" srcOrd="0" destOrd="1" presId="urn:microsoft.com/office/officeart/2005/8/layout/vList2"/>
    <dgm:cxn modelId="{AB2687B2-E602-4943-B086-CFF75DA5AAA9}" type="presParOf" srcId="{A0BECB1C-898C-4C7E-852B-8E09572269D2}" destId="{5CE7C8F0-C8CE-4718-A337-54A0B8793030}" srcOrd="0" destOrd="0" presId="urn:microsoft.com/office/officeart/2005/8/layout/vList2"/>
    <dgm:cxn modelId="{335AB815-249C-4DB1-AD57-14F795EC8BB6}" type="presParOf" srcId="{A0BECB1C-898C-4C7E-852B-8E09572269D2}" destId="{C866EEF9-47F2-4282-B57E-9B5C5CFD46B9}" srcOrd="1" destOrd="0" presId="urn:microsoft.com/office/officeart/2005/8/layout/vList2"/>
    <dgm:cxn modelId="{01DFFD82-96AC-4E6E-9E48-BDC373C0A973}" type="presParOf" srcId="{A0BECB1C-898C-4C7E-852B-8E09572269D2}" destId="{EEAD53B2-4E5E-4F01-AC33-1EC8C3F64A43}" srcOrd="2" destOrd="0" presId="urn:microsoft.com/office/officeart/2005/8/layout/vList2"/>
    <dgm:cxn modelId="{1D302C14-BC59-4A94-8111-A6DF332445A5}" type="presParOf" srcId="{A0BECB1C-898C-4C7E-852B-8E09572269D2}" destId="{6317E6B9-F1AA-488D-A5C6-C36AF07206E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BF5043D-8886-4390-8E83-51CDCB6FB16B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6F1CA447-B1C4-4BCE-B97F-21C95D44845C}">
      <dgm:prSet phldrT="[Tekst]" phldr="0"/>
      <dgm:spPr/>
      <dgm:t>
        <a:bodyPr/>
        <a:lstStyle/>
        <a:p>
          <a:r>
            <a:rPr lang="pl-PL" dirty="0"/>
            <a:t>Wystawienie faktury przed powstaniem obowiązku podatkowego C-855/19</a:t>
          </a:r>
        </a:p>
      </dgm:t>
    </dgm:pt>
    <dgm:pt modelId="{E3C4C362-A8CA-4B16-B9B3-DC366221D518}" type="parTrans" cxnId="{7996CE99-0D9F-4F07-9462-4D23C1CC480C}">
      <dgm:prSet/>
      <dgm:spPr/>
      <dgm:t>
        <a:bodyPr/>
        <a:lstStyle/>
        <a:p>
          <a:endParaRPr lang="pl-PL"/>
        </a:p>
      </dgm:t>
    </dgm:pt>
    <dgm:pt modelId="{017F872E-ED72-421D-B034-5A64FCD4ED81}" type="sibTrans" cxnId="{7996CE99-0D9F-4F07-9462-4D23C1CC480C}">
      <dgm:prSet/>
      <dgm:spPr/>
      <dgm:t>
        <a:bodyPr/>
        <a:lstStyle/>
        <a:p>
          <a:endParaRPr lang="pl-PL"/>
        </a:p>
      </dgm:t>
    </dgm:pt>
    <dgm:pt modelId="{647B745B-57E2-4BBC-8A7E-CB31078CF2EA}">
      <dgm:prSet phldrT="[Tekst]" phldr="0"/>
      <dgm:spPr/>
      <dgm:t>
        <a:bodyPr/>
        <a:lstStyle/>
        <a:p>
          <a:r>
            <a:rPr lang="pl-PL" dirty="0"/>
            <a:t>Czyli, czy wóz nie jedzie przed koniem?</a:t>
          </a:r>
        </a:p>
      </dgm:t>
    </dgm:pt>
    <dgm:pt modelId="{81F6A161-9555-4310-9386-77D5DCEFCA6A}" type="parTrans" cxnId="{5441F833-8621-4967-929B-5F50767B50F7}">
      <dgm:prSet/>
      <dgm:spPr/>
      <dgm:t>
        <a:bodyPr/>
        <a:lstStyle/>
        <a:p>
          <a:endParaRPr lang="pl-PL"/>
        </a:p>
      </dgm:t>
    </dgm:pt>
    <dgm:pt modelId="{85C0D326-E8EF-4154-A1AA-5A57FB13F350}" type="sibTrans" cxnId="{5441F833-8621-4967-929B-5F50767B50F7}">
      <dgm:prSet/>
      <dgm:spPr/>
      <dgm:t>
        <a:bodyPr/>
        <a:lstStyle/>
        <a:p>
          <a:endParaRPr lang="pl-PL"/>
        </a:p>
      </dgm:t>
    </dgm:pt>
    <dgm:pt modelId="{70060A79-C635-40D6-99A9-99261E6BB808}" type="pres">
      <dgm:prSet presAssocID="{2BF5043D-8886-4390-8E83-51CDCB6FB16B}" presName="linear" presStyleCnt="0">
        <dgm:presLayoutVars>
          <dgm:animLvl val="lvl"/>
          <dgm:resizeHandles val="exact"/>
        </dgm:presLayoutVars>
      </dgm:prSet>
      <dgm:spPr/>
    </dgm:pt>
    <dgm:pt modelId="{1C9DD8EC-126E-46DC-9F0E-59A3CFD60A5F}" type="pres">
      <dgm:prSet presAssocID="{6F1CA447-B1C4-4BCE-B97F-21C95D44845C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AB4AB24A-A0A3-412F-A31D-F8920AE727AB}" type="pres">
      <dgm:prSet presAssocID="{6F1CA447-B1C4-4BCE-B97F-21C95D44845C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5441F833-8621-4967-929B-5F50767B50F7}" srcId="{6F1CA447-B1C4-4BCE-B97F-21C95D44845C}" destId="{647B745B-57E2-4BBC-8A7E-CB31078CF2EA}" srcOrd="0" destOrd="0" parTransId="{81F6A161-9555-4310-9386-77D5DCEFCA6A}" sibTransId="{85C0D326-E8EF-4154-A1AA-5A57FB13F350}"/>
    <dgm:cxn modelId="{B4B3FA61-EA7F-4484-90EB-81EC503B5D43}" type="presOf" srcId="{2BF5043D-8886-4390-8E83-51CDCB6FB16B}" destId="{70060A79-C635-40D6-99A9-99261E6BB808}" srcOrd="0" destOrd="0" presId="urn:microsoft.com/office/officeart/2005/8/layout/vList2"/>
    <dgm:cxn modelId="{7996CE99-0D9F-4F07-9462-4D23C1CC480C}" srcId="{2BF5043D-8886-4390-8E83-51CDCB6FB16B}" destId="{6F1CA447-B1C4-4BCE-B97F-21C95D44845C}" srcOrd="0" destOrd="0" parTransId="{E3C4C362-A8CA-4B16-B9B3-DC366221D518}" sibTransId="{017F872E-ED72-421D-B034-5A64FCD4ED81}"/>
    <dgm:cxn modelId="{DB3A6CBA-4F83-4C2D-A8C0-4CE584D21C52}" type="presOf" srcId="{647B745B-57E2-4BBC-8A7E-CB31078CF2EA}" destId="{AB4AB24A-A0A3-412F-A31D-F8920AE727AB}" srcOrd="0" destOrd="0" presId="urn:microsoft.com/office/officeart/2005/8/layout/vList2"/>
    <dgm:cxn modelId="{A99B6EE4-B28D-4AC8-8821-2DB1149F68CE}" type="presOf" srcId="{6F1CA447-B1C4-4BCE-B97F-21C95D44845C}" destId="{1C9DD8EC-126E-46DC-9F0E-59A3CFD60A5F}" srcOrd="0" destOrd="0" presId="urn:microsoft.com/office/officeart/2005/8/layout/vList2"/>
    <dgm:cxn modelId="{A2A04289-255E-4974-B9DF-80A2F6D32F13}" type="presParOf" srcId="{70060A79-C635-40D6-99A9-99261E6BB808}" destId="{1C9DD8EC-126E-46DC-9F0E-59A3CFD60A5F}" srcOrd="0" destOrd="0" presId="urn:microsoft.com/office/officeart/2005/8/layout/vList2"/>
    <dgm:cxn modelId="{BD84C7E6-B46A-4411-A502-D024FD5C4924}" type="presParOf" srcId="{70060A79-C635-40D6-99A9-99261E6BB808}" destId="{AB4AB24A-A0A3-412F-A31D-F8920AE727A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76B4F46-4C24-4471-A5CF-8573A7E0CA8F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78AD2BA2-7B21-468B-85F5-382E918A7D3D}">
      <dgm:prSet phldrT="[Tekst]" phldr="0"/>
      <dgm:spPr/>
      <dgm:t>
        <a:bodyPr/>
        <a:lstStyle/>
        <a:p>
          <a:r>
            <a:rPr lang="pl-PL" dirty="0"/>
            <a:t>Warunki zastosowania procedury VAT marża (I FSK 1343/22, art. 120 ust. 10 </a:t>
          </a:r>
          <a:r>
            <a:rPr lang="pl-PL" dirty="0" err="1"/>
            <a:t>u.p.t.u</a:t>
          </a:r>
          <a:r>
            <a:rPr lang="pl-PL" dirty="0"/>
            <a:t>.)</a:t>
          </a:r>
        </a:p>
      </dgm:t>
    </dgm:pt>
    <dgm:pt modelId="{DEAEFEC0-7EE5-46AD-988F-5F3BCD33799C}" type="parTrans" cxnId="{E6EE03FD-7685-429A-9FDD-27933B1306BF}">
      <dgm:prSet/>
      <dgm:spPr/>
      <dgm:t>
        <a:bodyPr/>
        <a:lstStyle/>
        <a:p>
          <a:endParaRPr lang="pl-PL"/>
        </a:p>
      </dgm:t>
    </dgm:pt>
    <dgm:pt modelId="{B2EE99CD-51F1-40C3-A38D-02C5C1CBD292}" type="sibTrans" cxnId="{E6EE03FD-7685-429A-9FDD-27933B1306BF}">
      <dgm:prSet/>
      <dgm:spPr/>
      <dgm:t>
        <a:bodyPr/>
        <a:lstStyle/>
        <a:p>
          <a:endParaRPr lang="pl-PL"/>
        </a:p>
      </dgm:t>
    </dgm:pt>
    <dgm:pt modelId="{BCD512D6-27E4-4AC5-A4BC-FCA1D1F3729E}">
      <dgm:prSet phldrT="[Tekst]" phldr="1"/>
      <dgm:spPr/>
      <dgm:t>
        <a:bodyPr/>
        <a:lstStyle/>
        <a:p>
          <a:endParaRPr lang="pl-PL"/>
        </a:p>
      </dgm:t>
    </dgm:pt>
    <dgm:pt modelId="{F4F53AAC-72BF-456A-A7D3-6E3348E648A2}" type="parTrans" cxnId="{0B11C3A7-D4A8-4715-AD4B-54559EFC7B01}">
      <dgm:prSet/>
      <dgm:spPr/>
      <dgm:t>
        <a:bodyPr/>
        <a:lstStyle/>
        <a:p>
          <a:endParaRPr lang="pl-PL"/>
        </a:p>
      </dgm:t>
    </dgm:pt>
    <dgm:pt modelId="{3E98F279-FC89-4401-821B-F70D79992FAC}" type="sibTrans" cxnId="{0B11C3A7-D4A8-4715-AD4B-54559EFC7B01}">
      <dgm:prSet/>
      <dgm:spPr/>
      <dgm:t>
        <a:bodyPr/>
        <a:lstStyle/>
        <a:p>
          <a:endParaRPr lang="pl-PL"/>
        </a:p>
      </dgm:t>
    </dgm:pt>
    <dgm:pt modelId="{BCEF15E2-83E2-419C-9100-FAFE0E485356}" type="pres">
      <dgm:prSet presAssocID="{176B4F46-4C24-4471-A5CF-8573A7E0CA8F}" presName="linear" presStyleCnt="0">
        <dgm:presLayoutVars>
          <dgm:animLvl val="lvl"/>
          <dgm:resizeHandles val="exact"/>
        </dgm:presLayoutVars>
      </dgm:prSet>
      <dgm:spPr/>
    </dgm:pt>
    <dgm:pt modelId="{069C06F0-21CF-4BB1-B2A6-8DCE24392CBB}" type="pres">
      <dgm:prSet presAssocID="{78AD2BA2-7B21-468B-85F5-382E918A7D3D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C3304952-CA06-4971-BB7E-2319258C842B}" type="pres">
      <dgm:prSet presAssocID="{78AD2BA2-7B21-468B-85F5-382E918A7D3D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D8FB0142-DDEF-4618-8470-FDE175FED08F}" type="presOf" srcId="{BCD512D6-27E4-4AC5-A4BC-FCA1D1F3729E}" destId="{C3304952-CA06-4971-BB7E-2319258C842B}" srcOrd="0" destOrd="0" presId="urn:microsoft.com/office/officeart/2005/8/layout/vList2"/>
    <dgm:cxn modelId="{BBEFA047-5621-4A70-8E20-23E1EB778981}" type="presOf" srcId="{176B4F46-4C24-4471-A5CF-8573A7E0CA8F}" destId="{BCEF15E2-83E2-419C-9100-FAFE0E485356}" srcOrd="0" destOrd="0" presId="urn:microsoft.com/office/officeart/2005/8/layout/vList2"/>
    <dgm:cxn modelId="{F91C8D59-4059-4457-9106-5D6D9786F78C}" type="presOf" srcId="{78AD2BA2-7B21-468B-85F5-382E918A7D3D}" destId="{069C06F0-21CF-4BB1-B2A6-8DCE24392CBB}" srcOrd="0" destOrd="0" presId="urn:microsoft.com/office/officeart/2005/8/layout/vList2"/>
    <dgm:cxn modelId="{0B11C3A7-D4A8-4715-AD4B-54559EFC7B01}" srcId="{78AD2BA2-7B21-468B-85F5-382E918A7D3D}" destId="{BCD512D6-27E4-4AC5-A4BC-FCA1D1F3729E}" srcOrd="0" destOrd="0" parTransId="{F4F53AAC-72BF-456A-A7D3-6E3348E648A2}" sibTransId="{3E98F279-FC89-4401-821B-F70D79992FAC}"/>
    <dgm:cxn modelId="{E6EE03FD-7685-429A-9FDD-27933B1306BF}" srcId="{176B4F46-4C24-4471-A5CF-8573A7E0CA8F}" destId="{78AD2BA2-7B21-468B-85F5-382E918A7D3D}" srcOrd="0" destOrd="0" parTransId="{DEAEFEC0-7EE5-46AD-988F-5F3BCD33799C}" sibTransId="{B2EE99CD-51F1-40C3-A38D-02C5C1CBD292}"/>
    <dgm:cxn modelId="{97E2B86C-2307-4F15-BB45-9A6CE3D49B30}" type="presParOf" srcId="{BCEF15E2-83E2-419C-9100-FAFE0E485356}" destId="{069C06F0-21CF-4BB1-B2A6-8DCE24392CBB}" srcOrd="0" destOrd="0" presId="urn:microsoft.com/office/officeart/2005/8/layout/vList2"/>
    <dgm:cxn modelId="{BD1E2379-D190-4DA3-B8B9-F0D17C9EDA90}" type="presParOf" srcId="{BCEF15E2-83E2-419C-9100-FAFE0E485356}" destId="{C3304952-CA06-4971-BB7E-2319258C842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29EF3D-0DB0-4E01-97FE-9D5BB07DEAA5}">
      <dsp:nvSpPr>
        <dsp:cNvPr id="0" name=""/>
        <dsp:cNvSpPr/>
      </dsp:nvSpPr>
      <dsp:spPr>
        <a:xfrm>
          <a:off x="0" y="355950"/>
          <a:ext cx="5503200" cy="49139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/>
            <a:t>Moderator: prof. dr hab. Dominik Mączyński</a:t>
          </a:r>
          <a:endParaRPr lang="en-US" sz="2100" kern="1200"/>
        </a:p>
      </dsp:txBody>
      <dsp:txXfrm>
        <a:off x="23988" y="379938"/>
        <a:ext cx="5455224" cy="443423"/>
      </dsp:txXfrm>
    </dsp:sp>
    <dsp:sp modelId="{4B251376-8FE2-48BF-B85B-A931B4CE4B25}">
      <dsp:nvSpPr>
        <dsp:cNvPr id="0" name=""/>
        <dsp:cNvSpPr/>
      </dsp:nvSpPr>
      <dsp:spPr>
        <a:xfrm>
          <a:off x="0" y="907830"/>
          <a:ext cx="5503200" cy="49139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/>
            <a:t>Uczestnicy dyskusji:</a:t>
          </a:r>
          <a:endParaRPr lang="en-US" sz="2100" kern="1200"/>
        </a:p>
      </dsp:txBody>
      <dsp:txXfrm>
        <a:off x="23988" y="931818"/>
        <a:ext cx="5455224" cy="443423"/>
      </dsp:txXfrm>
    </dsp:sp>
    <dsp:sp modelId="{BF93791F-F3F5-4EC1-9EB7-CDE6B96BD2E4}">
      <dsp:nvSpPr>
        <dsp:cNvPr id="0" name=""/>
        <dsp:cNvSpPr/>
      </dsp:nvSpPr>
      <dsp:spPr>
        <a:xfrm>
          <a:off x="0" y="1459710"/>
          <a:ext cx="5503200" cy="49139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 dirty="0"/>
            <a:t>– Łukasz Pastuszka (KAS) </a:t>
          </a:r>
          <a:endParaRPr lang="en-US" sz="2100" kern="1200" dirty="0"/>
        </a:p>
      </dsp:txBody>
      <dsp:txXfrm>
        <a:off x="23988" y="1483698"/>
        <a:ext cx="5455224" cy="443423"/>
      </dsp:txXfrm>
    </dsp:sp>
    <dsp:sp modelId="{A2C63265-0AD3-4E38-AB78-50CA9079602F}">
      <dsp:nvSpPr>
        <dsp:cNvPr id="0" name=""/>
        <dsp:cNvSpPr/>
      </dsp:nvSpPr>
      <dsp:spPr>
        <a:xfrm>
          <a:off x="0" y="2011590"/>
          <a:ext cx="5503200" cy="49139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 dirty="0"/>
            <a:t>– Przemysław Powierza (KIDP) </a:t>
          </a:r>
          <a:endParaRPr lang="en-US" sz="2100" kern="1200" dirty="0"/>
        </a:p>
      </dsp:txBody>
      <dsp:txXfrm>
        <a:off x="23988" y="2035578"/>
        <a:ext cx="5455224" cy="443423"/>
      </dsp:txXfrm>
    </dsp:sp>
    <dsp:sp modelId="{FB7C117D-D4B2-4F4C-9CFF-8C4BC6CA693E}">
      <dsp:nvSpPr>
        <dsp:cNvPr id="0" name=""/>
        <dsp:cNvSpPr/>
      </dsp:nvSpPr>
      <dsp:spPr>
        <a:xfrm>
          <a:off x="0" y="2563470"/>
          <a:ext cx="5503200" cy="49139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/>
            <a:t>– Adam Kołodziejczyk (SKwP) </a:t>
          </a:r>
          <a:endParaRPr lang="en-US" sz="2100" kern="1200"/>
        </a:p>
      </dsp:txBody>
      <dsp:txXfrm>
        <a:off x="23988" y="2587458"/>
        <a:ext cx="5455224" cy="443423"/>
      </dsp:txXfrm>
    </dsp:sp>
    <dsp:sp modelId="{EFB49E75-FA3A-4278-ACC5-C3D53FB9B174}">
      <dsp:nvSpPr>
        <dsp:cNvPr id="0" name=""/>
        <dsp:cNvSpPr/>
      </dsp:nvSpPr>
      <dsp:spPr>
        <a:xfrm>
          <a:off x="0" y="3115350"/>
          <a:ext cx="5503200" cy="49139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/>
            <a:t>– dr Artur Podsiadły (UAM)</a:t>
          </a:r>
          <a:endParaRPr lang="en-US" sz="2100" kern="1200"/>
        </a:p>
      </dsp:txBody>
      <dsp:txXfrm>
        <a:off x="23988" y="3139338"/>
        <a:ext cx="5455224" cy="4434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DCEC56-9D3A-4866-9B2E-6C3A402DB426}">
      <dsp:nvSpPr>
        <dsp:cNvPr id="0" name=""/>
        <dsp:cNvSpPr/>
      </dsp:nvSpPr>
      <dsp:spPr>
        <a:xfrm>
          <a:off x="0" y="39690"/>
          <a:ext cx="5503200" cy="15607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300" b="0" kern="1200" dirty="0"/>
            <a:t>Skutki błędu w kwalifikacji dostaw stanowiących część łańcucha transakcji (C-696/20, art. 25 ust. 1 i 2, art. 22 ust. 2-3 </a:t>
          </a:r>
          <a:r>
            <a:rPr lang="pl-PL" sz="2300" b="0" kern="1200" dirty="0" err="1"/>
            <a:t>u.p.t.u</a:t>
          </a:r>
          <a:r>
            <a:rPr lang="pl-PL" sz="2300" b="0" kern="1200" dirty="0"/>
            <a:t>., art. 40-41 dyrektywy VAT)</a:t>
          </a:r>
        </a:p>
      </dsp:txBody>
      <dsp:txXfrm>
        <a:off x="76191" y="115881"/>
        <a:ext cx="5350818" cy="1408398"/>
      </dsp:txXfrm>
    </dsp:sp>
    <dsp:sp modelId="{B06BDF1F-DF9B-4D1C-9621-3B13347B3A67}">
      <dsp:nvSpPr>
        <dsp:cNvPr id="0" name=""/>
        <dsp:cNvSpPr/>
      </dsp:nvSpPr>
      <dsp:spPr>
        <a:xfrm>
          <a:off x="0" y="1600471"/>
          <a:ext cx="5503200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727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1800" b="0" kern="1200" dirty="0"/>
            <a:t>zasada neutralności i proporcjonalności</a:t>
          </a:r>
        </a:p>
      </dsp:txBody>
      <dsp:txXfrm>
        <a:off x="0" y="1600471"/>
        <a:ext cx="5503200" cy="380880"/>
      </dsp:txXfrm>
    </dsp:sp>
    <dsp:sp modelId="{4078C430-088D-4D32-A8A6-89DD13CC1DC2}">
      <dsp:nvSpPr>
        <dsp:cNvPr id="0" name=""/>
        <dsp:cNvSpPr/>
      </dsp:nvSpPr>
      <dsp:spPr>
        <a:xfrm>
          <a:off x="0" y="1981351"/>
          <a:ext cx="5503200" cy="15607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300" kern="1200" dirty="0"/>
            <a:t>Znaczenie art. 25 ust. 2 </a:t>
          </a:r>
          <a:r>
            <a:rPr lang="pl-PL" sz="2300" kern="1200" dirty="0" err="1"/>
            <a:t>u.p.t.u</a:t>
          </a:r>
          <a:r>
            <a:rPr lang="pl-PL" sz="2300" kern="1200" dirty="0"/>
            <a:t>. w przypadku transakcji trójstronnych (</a:t>
          </a:r>
          <a:r>
            <a:rPr lang="pl-PL" sz="2300" b="0" i="0" kern="1200" dirty="0"/>
            <a:t>III SA/</a:t>
          </a:r>
          <a:r>
            <a:rPr lang="pl-PL" sz="2300" b="0" i="0" kern="1200" dirty="0" err="1"/>
            <a:t>Wa</a:t>
          </a:r>
          <a:r>
            <a:rPr lang="pl-PL" sz="2300" b="0" i="0" kern="1200" dirty="0"/>
            <a:t> 1061/21)</a:t>
          </a:r>
          <a:endParaRPr lang="pl-PL" sz="2300" b="0" kern="1200" dirty="0"/>
        </a:p>
      </dsp:txBody>
      <dsp:txXfrm>
        <a:off x="76191" y="2057542"/>
        <a:ext cx="5350818" cy="1408398"/>
      </dsp:txXfrm>
    </dsp:sp>
    <dsp:sp modelId="{92257C87-EA74-4970-AC74-1AA0BEC14BD1}">
      <dsp:nvSpPr>
        <dsp:cNvPr id="0" name=""/>
        <dsp:cNvSpPr/>
      </dsp:nvSpPr>
      <dsp:spPr>
        <a:xfrm>
          <a:off x="0" y="3542131"/>
          <a:ext cx="5503200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727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1800" kern="1200" dirty="0"/>
            <a:t>klauzula </a:t>
          </a:r>
          <a:r>
            <a:rPr lang="pl-PL" sz="1800" kern="1200" dirty="0" err="1"/>
            <a:t>antyabuzywna</a:t>
          </a:r>
          <a:r>
            <a:rPr lang="pl-PL" sz="1800" kern="1200" dirty="0"/>
            <a:t> czy sankcja?</a:t>
          </a:r>
        </a:p>
      </dsp:txBody>
      <dsp:txXfrm>
        <a:off x="0" y="3542131"/>
        <a:ext cx="5503200" cy="3808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F94D4-C9E7-4DBB-AF3C-7E26FEC8CB68}">
      <dsp:nvSpPr>
        <dsp:cNvPr id="0" name=""/>
        <dsp:cNvSpPr/>
      </dsp:nvSpPr>
      <dsp:spPr>
        <a:xfrm>
          <a:off x="0" y="350011"/>
          <a:ext cx="5503200" cy="49139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Stałe miejsce prowadzenia działalności (</a:t>
          </a:r>
          <a:r>
            <a:rPr lang="pl-PL" sz="1200" b="0" i="0" kern="1200" dirty="0"/>
            <a:t>C‑533/22, </a:t>
          </a:r>
          <a:r>
            <a:rPr lang="pl-PL" sz="1200" kern="1200" dirty="0"/>
            <a:t>art. 44, art. 192a-194 dyrektywy VAT, art. 10-11, art. 53 rozporządzenia 282/2011)</a:t>
          </a:r>
        </a:p>
      </dsp:txBody>
      <dsp:txXfrm>
        <a:off x="23988" y="373999"/>
        <a:ext cx="5455224" cy="443423"/>
      </dsp:txXfrm>
    </dsp:sp>
    <dsp:sp modelId="{0E4A9C71-76A7-4B97-B3B5-9F1ACCD69E09}">
      <dsp:nvSpPr>
        <dsp:cNvPr id="0" name=""/>
        <dsp:cNvSpPr/>
      </dsp:nvSpPr>
      <dsp:spPr>
        <a:xfrm>
          <a:off x="0" y="841411"/>
          <a:ext cx="5503200" cy="198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727" tIns="15240" rIns="85344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l-PL" sz="900" kern="1200" dirty="0"/>
        </a:p>
      </dsp:txBody>
      <dsp:txXfrm>
        <a:off x="0" y="841411"/>
        <a:ext cx="5503200" cy="198720"/>
      </dsp:txXfrm>
    </dsp:sp>
    <dsp:sp modelId="{9FCC3727-FCCE-4FEC-A15D-B859EA51D942}">
      <dsp:nvSpPr>
        <dsp:cNvPr id="0" name=""/>
        <dsp:cNvSpPr/>
      </dsp:nvSpPr>
      <dsp:spPr>
        <a:xfrm>
          <a:off x="0" y="1040131"/>
          <a:ext cx="5503200" cy="49139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Nie stanowi s</a:t>
          </a:r>
          <a:r>
            <a:rPr lang="pl-PL" sz="1200" b="0" i="0" kern="1200" dirty="0"/>
            <a:t>tałego miejsca prowadzenia działalności gospodarczej to, że:</a:t>
          </a:r>
          <a:endParaRPr lang="pl-PL" sz="1200" b="0" kern="1200" dirty="0"/>
        </a:p>
      </dsp:txBody>
      <dsp:txXfrm>
        <a:off x="23988" y="1064119"/>
        <a:ext cx="5455224" cy="443423"/>
      </dsp:txXfrm>
    </dsp:sp>
    <dsp:sp modelId="{99F7BC45-6D59-4D5B-9EC8-CB9E185EB3D9}">
      <dsp:nvSpPr>
        <dsp:cNvPr id="0" name=""/>
        <dsp:cNvSpPr/>
      </dsp:nvSpPr>
      <dsp:spPr>
        <a:xfrm>
          <a:off x="0" y="1531530"/>
          <a:ext cx="5503200" cy="1266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727" tIns="15240" rIns="85344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900" b="0" i="0" kern="1200" dirty="0"/>
            <a:t>spółki należą do tej samej grupy lub że spółki te są ze sobą związane umową o świadczenie usług;</a:t>
          </a:r>
          <a:endParaRPr lang="pl-PL" sz="900" b="0" kern="1200" dirty="0"/>
        </a:p>
        <a:p>
          <a:pPr marL="57150" lvl="1" indent="-57150" algn="l" defTabSz="40005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900" b="0" i="0" kern="1200" dirty="0"/>
            <a:t>spółka posiada w państwie członkowskim strukturę, która uczestniczy w dostawie produktów gotowych uzyskanych w wyniku usług przetwarzania, ani to, że te czynności dostawy są dokonywane w przeważającej części poza państwem członkowskim, czynności dokonywane w tym państwie podlegają zaś VAT;</a:t>
          </a:r>
          <a:endParaRPr lang="pl-PL" sz="900" b="0" kern="1200" dirty="0"/>
        </a:p>
        <a:p>
          <a:pPr marL="57150" lvl="1" indent="-57150" algn="l" defTabSz="40005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900" b="0" kern="1200" dirty="0"/>
            <a:t>z</a:t>
          </a:r>
          <a:r>
            <a:rPr lang="pl-PL" sz="900" b="0" i="0" kern="1200" dirty="0"/>
            <a:t>aplecze personalne i techniczne, którym dysponuje ona w rzeczonym państwie członkowskim, nie jest odrębne od zaplecza, za pomocą którego świadczone są na jej rzecz usługi, lub jeżeli to zaplecze personalne i techniczne zapewnia jedynie wykonywanie czynności przygotowawczych lub pomocniczych</a:t>
          </a:r>
          <a:endParaRPr lang="pl-PL" sz="900" b="0" kern="1200" dirty="0"/>
        </a:p>
      </dsp:txBody>
      <dsp:txXfrm>
        <a:off x="0" y="1531530"/>
        <a:ext cx="5503200" cy="1266840"/>
      </dsp:txXfrm>
    </dsp:sp>
    <dsp:sp modelId="{C2726EFE-D3AF-48B1-AD8C-AC7AAA3A13CA}">
      <dsp:nvSpPr>
        <dsp:cNvPr id="0" name=""/>
        <dsp:cNvSpPr/>
      </dsp:nvSpPr>
      <dsp:spPr>
        <a:xfrm>
          <a:off x="0" y="2798370"/>
          <a:ext cx="5503200" cy="49139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Usługi związane z nieruchomością (C-215/19, </a:t>
          </a:r>
          <a:r>
            <a:rPr lang="pl-PL" sz="1200" b="0" i="0" kern="1200" dirty="0"/>
            <a:t>I FSK 1471/17, </a:t>
          </a:r>
          <a:r>
            <a:rPr lang="pl-PL" sz="1200" kern="1200" dirty="0"/>
            <a:t>art. 28e </a:t>
          </a:r>
          <a:r>
            <a:rPr lang="pl-PL" sz="1200" kern="1200" dirty="0" err="1"/>
            <a:t>u.p.t.u</a:t>
          </a:r>
          <a:r>
            <a:rPr lang="pl-PL" sz="1200" kern="1200" dirty="0"/>
            <a:t>., art. 47 dyrektywy VAT, art. 13b, art. 31a rozporządzenia 282/2011)</a:t>
          </a:r>
        </a:p>
      </dsp:txBody>
      <dsp:txXfrm>
        <a:off x="23988" y="2822358"/>
        <a:ext cx="5455224" cy="443423"/>
      </dsp:txXfrm>
    </dsp:sp>
    <dsp:sp modelId="{86046E3D-551E-409E-A090-7DBD200CA683}">
      <dsp:nvSpPr>
        <dsp:cNvPr id="0" name=""/>
        <dsp:cNvSpPr/>
      </dsp:nvSpPr>
      <dsp:spPr>
        <a:xfrm>
          <a:off x="0" y="3289770"/>
          <a:ext cx="5503200" cy="322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727" tIns="15240" rIns="85344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900" kern="1200" dirty="0"/>
            <a:t>funkcjonowanie serwerów </a:t>
          </a:r>
        </a:p>
        <a:p>
          <a:pPr marL="57150" lvl="1" indent="-57150" algn="l" defTabSz="40005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900" kern="1200" dirty="0"/>
            <a:t>Pawilon wystawienniczy</a:t>
          </a:r>
        </a:p>
      </dsp:txBody>
      <dsp:txXfrm>
        <a:off x="0" y="3289770"/>
        <a:ext cx="5503200" cy="3229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E7C8F0-C8CE-4718-A337-54A0B8793030}">
      <dsp:nvSpPr>
        <dsp:cNvPr id="0" name=""/>
        <dsp:cNvSpPr/>
      </dsp:nvSpPr>
      <dsp:spPr>
        <a:xfrm>
          <a:off x="0" y="44348"/>
          <a:ext cx="5503200" cy="121095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300" kern="1200" dirty="0"/>
            <a:t>Powrotny przywóz towarów (C-125/24)</a:t>
          </a:r>
        </a:p>
      </dsp:txBody>
      <dsp:txXfrm>
        <a:off x="59114" y="103462"/>
        <a:ext cx="5384972" cy="1092722"/>
      </dsp:txXfrm>
    </dsp:sp>
    <dsp:sp modelId="{C866EEF9-47F2-4282-B57E-9B5C5CFD46B9}">
      <dsp:nvSpPr>
        <dsp:cNvPr id="0" name=""/>
        <dsp:cNvSpPr/>
      </dsp:nvSpPr>
      <dsp:spPr>
        <a:xfrm>
          <a:off x="0" y="1255298"/>
          <a:ext cx="5503200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727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l-PL" sz="1800" kern="1200"/>
        </a:p>
      </dsp:txBody>
      <dsp:txXfrm>
        <a:off x="0" y="1255298"/>
        <a:ext cx="5503200" cy="380880"/>
      </dsp:txXfrm>
    </dsp:sp>
    <dsp:sp modelId="{EEAD53B2-4E5E-4F01-AC33-1EC8C3F64A43}">
      <dsp:nvSpPr>
        <dsp:cNvPr id="0" name=""/>
        <dsp:cNvSpPr/>
      </dsp:nvSpPr>
      <dsp:spPr>
        <a:xfrm>
          <a:off x="0" y="1636178"/>
          <a:ext cx="5503200" cy="121095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300" kern="1200" dirty="0"/>
            <a:t>Nieprzestrzeganie warunków formalnych (</a:t>
          </a:r>
          <a:r>
            <a:rPr lang="pl-PL" sz="2300" b="0" i="0" kern="1200" dirty="0"/>
            <a:t>C-580/16, III SA/</a:t>
          </a:r>
          <a:r>
            <a:rPr lang="pl-PL" sz="2300" b="0" i="0" kern="1200" dirty="0" err="1"/>
            <a:t>Wa</a:t>
          </a:r>
          <a:r>
            <a:rPr lang="pl-PL" sz="2300" b="0" i="0" kern="1200" dirty="0"/>
            <a:t> 1061/21)</a:t>
          </a:r>
          <a:endParaRPr lang="pl-PL" sz="2300" b="0" kern="1200" dirty="0"/>
        </a:p>
      </dsp:txBody>
      <dsp:txXfrm>
        <a:off x="59114" y="1695292"/>
        <a:ext cx="5384972" cy="1092722"/>
      </dsp:txXfrm>
    </dsp:sp>
    <dsp:sp modelId="{6317E6B9-F1AA-488D-A5C6-C36AF07206ED}">
      <dsp:nvSpPr>
        <dsp:cNvPr id="0" name=""/>
        <dsp:cNvSpPr/>
      </dsp:nvSpPr>
      <dsp:spPr>
        <a:xfrm>
          <a:off x="0" y="2847128"/>
          <a:ext cx="5503200" cy="1071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727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1800" kern="1200" dirty="0"/>
            <a:t>oszustwo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1800" kern="1200" dirty="0"/>
            <a:t>naruszenie to skutkuje uniemożliwieniem przedstawienia przekonywającego dowodu spełnienia wymogów materialnych </a:t>
          </a:r>
        </a:p>
      </dsp:txBody>
      <dsp:txXfrm>
        <a:off x="0" y="2847128"/>
        <a:ext cx="5503200" cy="107122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9DD8EC-126E-46DC-9F0E-59A3CFD60A5F}">
      <dsp:nvSpPr>
        <dsp:cNvPr id="0" name=""/>
        <dsp:cNvSpPr/>
      </dsp:nvSpPr>
      <dsp:spPr>
        <a:xfrm>
          <a:off x="0" y="295122"/>
          <a:ext cx="5503200" cy="25108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700" kern="1200" dirty="0"/>
            <a:t>Wystawienie faktury przed powstaniem obowiązku podatkowego C-855/19</a:t>
          </a:r>
        </a:p>
      </dsp:txBody>
      <dsp:txXfrm>
        <a:off x="122568" y="417690"/>
        <a:ext cx="5258064" cy="2265684"/>
      </dsp:txXfrm>
    </dsp:sp>
    <dsp:sp modelId="{AB4AB24A-A0A3-412F-A31D-F8920AE727AB}">
      <dsp:nvSpPr>
        <dsp:cNvPr id="0" name=""/>
        <dsp:cNvSpPr/>
      </dsp:nvSpPr>
      <dsp:spPr>
        <a:xfrm>
          <a:off x="0" y="2805942"/>
          <a:ext cx="5503200" cy="861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727" tIns="46990" rIns="263144" bIns="4699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2900" kern="1200" dirty="0"/>
            <a:t>Czyli, czy wóz nie jedzie przed koniem?</a:t>
          </a:r>
        </a:p>
      </dsp:txBody>
      <dsp:txXfrm>
        <a:off x="0" y="2805942"/>
        <a:ext cx="5503200" cy="86163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9C06F0-21CF-4BB1-B2A6-8DCE24392CBB}">
      <dsp:nvSpPr>
        <dsp:cNvPr id="0" name=""/>
        <dsp:cNvSpPr/>
      </dsp:nvSpPr>
      <dsp:spPr>
        <a:xfrm>
          <a:off x="0" y="61381"/>
          <a:ext cx="5503200" cy="319409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900" kern="1200" dirty="0"/>
            <a:t>Warunki zastosowania procedury VAT marża (I FSK 1343/22, art. 120 ust. 10 </a:t>
          </a:r>
          <a:r>
            <a:rPr lang="pl-PL" sz="3900" kern="1200" dirty="0" err="1"/>
            <a:t>u.p.t.u</a:t>
          </a:r>
          <a:r>
            <a:rPr lang="pl-PL" sz="3900" kern="1200" dirty="0"/>
            <a:t>.)</a:t>
          </a:r>
        </a:p>
      </dsp:txBody>
      <dsp:txXfrm>
        <a:off x="155923" y="217304"/>
        <a:ext cx="5191354" cy="2882253"/>
      </dsp:txXfrm>
    </dsp:sp>
    <dsp:sp modelId="{C3304952-CA06-4971-BB7E-2319258C842B}">
      <dsp:nvSpPr>
        <dsp:cNvPr id="0" name=""/>
        <dsp:cNvSpPr/>
      </dsp:nvSpPr>
      <dsp:spPr>
        <a:xfrm>
          <a:off x="0" y="3255481"/>
          <a:ext cx="5503200" cy="645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727" tIns="49530" rIns="277368" bIns="495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l-PL" sz="3000" kern="1200"/>
        </a:p>
      </dsp:txBody>
      <dsp:txXfrm>
        <a:off x="0" y="3255481"/>
        <a:ext cx="5503200" cy="645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99F2F-F601-4C57-86FB-79E573D1E0D4}" type="datetimeFigureOut">
              <a:rPr lang="pl-PL" smtClean="0"/>
              <a:t>19.11.2025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E762B-7DC2-4179-A16C-E0C40ED1711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5514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7352" y="2290076"/>
            <a:ext cx="8617281" cy="2308324"/>
          </a:xfrm>
        </p:spPr>
        <p:txBody>
          <a:bodyPr anchor="b"/>
          <a:lstStyle>
            <a:lvl1pPr algn="l">
              <a:defRPr sz="80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7683" y="4598400"/>
            <a:ext cx="8624384" cy="695914"/>
          </a:xfrm>
        </p:spPr>
        <p:txBody>
          <a:bodyPr lIns="0" tIns="360000" rIns="0" bIns="0">
            <a:spAutoFit/>
          </a:bodyPr>
          <a:lstStyle>
            <a:lvl1pPr marL="0" indent="0" algn="l">
              <a:buNone/>
              <a:defRPr sz="2400" b="1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6" name="pole tekstowe 3">
            <a:extLst>
              <a:ext uri="{FF2B5EF4-FFF2-40B4-BE49-F238E27FC236}">
                <a16:creationId xmlns:a16="http://schemas.microsoft.com/office/drawing/2014/main" id="{3A034E1F-EB99-44B3-91A3-11168C6EF7F9}"/>
              </a:ext>
            </a:extLst>
          </p:cNvPr>
          <p:cNvSpPr txBox="1"/>
          <p:nvPr userDrawn="1"/>
        </p:nvSpPr>
        <p:spPr>
          <a:xfrm>
            <a:off x="2207352" y="6208888"/>
            <a:ext cx="2449689" cy="31609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200" b="1" dirty="0">
                <a:solidFill>
                  <a:schemeClr val="tx1"/>
                </a:solidFill>
              </a:rPr>
              <a:t>prawo.amu.edu.pl</a:t>
            </a:r>
            <a:endParaRPr lang="en-US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38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na kolum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7352" y="1770290"/>
            <a:ext cx="8617281" cy="396270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V Ogólnopolska Konferencja Naukowa. Opodatkowanie Transakcji Transgranicznych. Towary i Usługi w Obrocie Międzynarodowym.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4448EE0-FBAC-44C2-8E45-D3D2F3458B0C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207351" y="5732992"/>
            <a:ext cx="8617282" cy="477008"/>
          </a:xfrm>
        </p:spPr>
        <p:txBody>
          <a:bodyPr lIns="0" tIns="0" rIns="0" bIns="0" anchor="ctr" anchorCtr="0">
            <a:noAutofit/>
          </a:bodyPr>
          <a:lstStyle>
            <a:lvl1pPr marL="0" indent="0" algn="r">
              <a:buNone/>
              <a:defRPr sz="933">
                <a:solidFill>
                  <a:schemeClr val="tx1"/>
                </a:solidFill>
              </a:defRPr>
            </a:lvl1pPr>
            <a:lvl2pPr marL="4572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908723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ie kolum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V Ogólnopolska Konferencja Naukowa. Opodatkowanie Transakcji Transgranicznych. Towary i Usługi w Obrocie Międzynarodowym.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F028DDA-6C94-43E2-A56F-F6D654831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07351" y="1771201"/>
            <a:ext cx="4068000" cy="3961792"/>
          </a:xfr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E4C5C13-50A1-4FB8-9730-FDBFC3D607F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756633" y="1771201"/>
            <a:ext cx="4068000" cy="3961792"/>
          </a:xfr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52656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zy kolum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V Ogólnopolska Konferencja Naukowa. Opodatkowanie Transakcji Transgranicznych. Towary i Usługi w Obrocie Międzynarodowym.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F028DDA-6C94-43E2-A56F-F6D654831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07351" y="1771201"/>
            <a:ext cx="2541600" cy="3961792"/>
          </a:xfr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2133">
                <a:solidFill>
                  <a:schemeClr val="tx1"/>
                </a:solidFill>
              </a:defRPr>
            </a:lvl1pPr>
            <a:lvl2pPr marL="4572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E4C5C13-50A1-4FB8-9730-FDBFC3D607F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5245191" y="1771201"/>
            <a:ext cx="2541600" cy="3961792"/>
          </a:xfr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2133">
                <a:solidFill>
                  <a:schemeClr val="tx1"/>
                </a:solidFill>
              </a:defRPr>
            </a:lvl1pPr>
            <a:lvl2pPr marL="4572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29CA1357-A6E9-420B-A705-6ED2FAF2A622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8283033" y="1771201"/>
            <a:ext cx="2541600" cy="3961792"/>
          </a:xfr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2133">
                <a:solidFill>
                  <a:schemeClr val="tx1"/>
                </a:solidFill>
              </a:defRPr>
            </a:lvl1pPr>
            <a:lvl2pPr marL="4572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2191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pl-PL"/>
              <a:t>V Ogólnopolska Konferencja Naukowa. Opodatkowanie Transakcji Transgranicznych. Towary i Usługi w Obrocie Międzynarodowym.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83DA0A8-CF08-4C30-9B66-7D6851F067B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0520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ajd niestandardowy z nagłów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4"/>
          <p:cNvSpPr>
            <a:spLocks noGrp="1"/>
          </p:cNvSpPr>
          <p:nvPr>
            <p:ph type="title"/>
          </p:nvPr>
        </p:nvSpPr>
        <p:spPr>
          <a:xfrm>
            <a:off x="3983765" y="671086"/>
            <a:ext cx="7598635" cy="480131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solidFill>
                  <a:srgbClr val="002D6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903035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352" y="4548852"/>
            <a:ext cx="8617282" cy="646331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7352" y="5195183"/>
            <a:ext cx="8617282" cy="658918"/>
          </a:xfrm>
        </p:spPr>
        <p:txBody>
          <a:bodyPr lIns="0" tIns="360000" rIns="0" bIns="0">
            <a:spAutoFit/>
          </a:bodyPr>
          <a:lstStyle>
            <a:lvl1pPr marL="0" indent="0">
              <a:buNone/>
              <a:defRPr sz="2133">
                <a:solidFill>
                  <a:schemeClr val="tx1"/>
                </a:solidFill>
              </a:defRPr>
            </a:lvl1pPr>
            <a:lvl2pPr marL="4572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V Ogólnopolska Konferencja Naukowa. Opodatkowanie Transakcji Transgranicznych. Towary i Usługi w Obrocie Międzynarodowym.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77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352" y="1770291"/>
            <a:ext cx="5503200" cy="332399"/>
          </a:xfrm>
        </p:spPr>
        <p:txBody>
          <a:bodyPr lIns="0" tIns="0" rIns="0" bIns="0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7683" y="2102690"/>
            <a:ext cx="8616951" cy="3630303"/>
          </a:xfrm>
        </p:spPr>
        <p:txBody>
          <a:bodyPr lIns="0" tIns="360000" rIns="0" bIns="0">
            <a:no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V Ogólnopolska Konferencja Naukowa. Opodatkowanie Transakcji Transgranicznych. Towary i Usługi w Obrocie Międzynarodowym.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38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w poziom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352" y="1770290"/>
            <a:ext cx="2630400" cy="664797"/>
          </a:xfrm>
        </p:spPr>
        <p:txBody>
          <a:bodyPr lIns="0" tIns="0" rIns="0" bIns="0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21433" y="1770290"/>
            <a:ext cx="5503200" cy="396270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V Ogólnopolska Konferencja Naukowa. Opodatkowanie Transakcji Transgranicznych. Towary i Usługi w Obrocie Międzynarodowym.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75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, treść, element bocz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683" y="1771200"/>
            <a:ext cx="5503200" cy="332399"/>
          </a:xfrm>
        </p:spPr>
        <p:txBody>
          <a:bodyPr lIns="0" tIns="0" rIns="0" bIns="0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V Ogólnopolska Konferencja Naukowa. Opodatkowanie Transakcji Transgranicznych. Towary i Usługi w Obrocie Międzynarodowym.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2DEA699-4859-4650-B576-CF4216CC9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07351" y="2101517"/>
            <a:ext cx="5503200" cy="3631475"/>
          </a:xfrm>
        </p:spPr>
        <p:txBody>
          <a:bodyPr lIns="0" tIns="36000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2" name="Symbol zastępczy zawartości 11">
            <a:extLst>
              <a:ext uri="{FF2B5EF4-FFF2-40B4-BE49-F238E27FC236}">
                <a16:creationId xmlns:a16="http://schemas.microsoft.com/office/drawing/2014/main" id="{4C3B71F8-29B0-4FF6-96C9-56889AD1E3A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94233" y="1771200"/>
            <a:ext cx="2630400" cy="3963873"/>
          </a:xfrm>
        </p:spPr>
        <p:txBody>
          <a:bodyPr lIns="0" tIns="0" rIns="0" bIns="0">
            <a:noAutofit/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754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1433" y="1769118"/>
            <a:ext cx="5503200" cy="3583467"/>
          </a:xfrm>
        </p:spPr>
        <p:txBody>
          <a:bodyPr lIns="0" tIns="0" rIns="0" bIns="0" anchor="ctr" anchorCtr="0">
            <a:noAutofit/>
          </a:bodyPr>
          <a:lstStyle>
            <a:lvl1pPr>
              <a:defRPr sz="2933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V Ogólnopolska Konferencja Naukowa. Opodatkowanie Transakcji Transgranicznych. Towary i Usługi w Obrocie Międzynarodowym.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2DEA699-4859-4650-B576-CF4216CC9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07351" y="5215928"/>
            <a:ext cx="2630400" cy="517065"/>
          </a:xfrm>
        </p:spPr>
        <p:txBody>
          <a:bodyPr lIns="0" tIns="0" rIns="0" bIns="0" anchor="b" anchorCtr="0">
            <a:spAutoFit/>
          </a:bodyPr>
          <a:lstStyle>
            <a:lvl1pPr marL="0" indent="0">
              <a:buNone/>
              <a:defRPr sz="1867">
                <a:solidFill>
                  <a:schemeClr val="tx1"/>
                </a:solidFill>
              </a:defRPr>
            </a:lvl1pPr>
            <a:lvl2pPr marL="4572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94451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4233" y="5068195"/>
            <a:ext cx="2630400" cy="664797"/>
          </a:xfrm>
        </p:spPr>
        <p:txBody>
          <a:bodyPr lIns="0" tIns="0" rIns="0" bIns="0" anchor="b" anchorCtr="0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V Ogólnopolska Konferencja Naukowa. Opodatkowanie Transakcji Transgranicznych. Towary i Usługi w Obrocie Międzynarodowym.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2DEA699-4859-4650-B576-CF4216CC9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07351" y="5732992"/>
            <a:ext cx="8617282" cy="477008"/>
          </a:xfrm>
        </p:spPr>
        <p:txBody>
          <a:bodyPr lIns="0" tIns="0" rIns="0" bIns="0" anchor="ctr" anchorCtr="0">
            <a:noAutofit/>
          </a:bodyPr>
          <a:lstStyle>
            <a:lvl1pPr marL="0" indent="0" algn="r">
              <a:buNone/>
              <a:defRPr sz="933">
                <a:solidFill>
                  <a:schemeClr val="tx1"/>
                </a:solidFill>
              </a:defRPr>
            </a:lvl1pPr>
            <a:lvl2pPr marL="4572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2" name="Symbol zastępczy zawartości 11">
            <a:extLst>
              <a:ext uri="{FF2B5EF4-FFF2-40B4-BE49-F238E27FC236}">
                <a16:creationId xmlns:a16="http://schemas.microsoft.com/office/drawing/2014/main" id="{4C3B71F8-29B0-4FF6-96C9-56889AD1E3A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207351" y="1769119"/>
            <a:ext cx="5503200" cy="3963873"/>
          </a:xfrm>
        </p:spPr>
        <p:txBody>
          <a:bodyPr lIns="0" tIns="0" rIns="0" bIns="0">
            <a:noAutofit/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58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4233" y="5068195"/>
            <a:ext cx="2630400" cy="664797"/>
          </a:xfrm>
        </p:spPr>
        <p:txBody>
          <a:bodyPr lIns="0" tIns="0" rIns="0" bIns="0" anchor="b" anchorCtr="0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V Ogólnopolska Konferencja Naukowa. Opodatkowanie Transakcji Transgranicznych. Towary i Usługi w Obrocie Międzynarodowym.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2DEA699-4859-4650-B576-CF4216CC9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07351" y="5732992"/>
            <a:ext cx="8617282" cy="477008"/>
          </a:xfrm>
        </p:spPr>
        <p:txBody>
          <a:bodyPr lIns="0" tIns="0" rIns="0" bIns="0" anchor="ctr" anchorCtr="0">
            <a:noAutofit/>
          </a:bodyPr>
          <a:lstStyle>
            <a:lvl1pPr marL="0" indent="0" algn="r">
              <a:buNone/>
              <a:defRPr sz="933">
                <a:solidFill>
                  <a:schemeClr val="tx1"/>
                </a:solidFill>
              </a:defRPr>
            </a:lvl1pPr>
            <a:lvl2pPr marL="4572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154A49DC-BFEB-406A-AAB8-2DDEDEDA415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07683" y="1771200"/>
            <a:ext cx="5503200" cy="3961792"/>
          </a:xfrm>
        </p:spPr>
        <p:txBody>
          <a:bodyPr lIns="0" tIns="0" rIns="0" bIns="0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892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V Ogólnopolska Konferencja Naukowa. Opodatkowanie Transakcji Transgranicznych. Towary i Usługi w Obrocie Międzynarodowym.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2DEA699-4859-4650-B576-CF4216CC9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07351" y="5732992"/>
            <a:ext cx="8617282" cy="477008"/>
          </a:xfrm>
        </p:spPr>
        <p:txBody>
          <a:bodyPr lIns="0" tIns="0" rIns="0" bIns="0" anchor="ctr" anchorCtr="0">
            <a:noAutofit/>
          </a:bodyPr>
          <a:lstStyle>
            <a:lvl1pPr marL="0" indent="0" algn="r">
              <a:buNone/>
              <a:defRPr sz="933">
                <a:solidFill>
                  <a:schemeClr val="tx1"/>
                </a:solidFill>
              </a:defRPr>
            </a:lvl1pPr>
            <a:lvl2pPr marL="4572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154A49DC-BFEB-406A-AAB8-2DDEDEDA415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07683" y="1771200"/>
            <a:ext cx="8616951" cy="3961792"/>
          </a:xfrm>
        </p:spPr>
        <p:txBody>
          <a:bodyPr lIns="0" tIns="0" rIns="0" bIns="0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97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E6A237FC-5035-4B7A-BAD7-6A704743FB47}"/>
              </a:ext>
            </a:extLst>
          </p:cNvPr>
          <p:cNvSpPr/>
          <p:nvPr userDrawn="1"/>
        </p:nvSpPr>
        <p:spPr>
          <a:xfrm>
            <a:off x="2207352" y="6210000"/>
            <a:ext cx="9981600" cy="32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07352" y="1770291"/>
            <a:ext cx="8617282" cy="4247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7683" y="2164245"/>
            <a:ext cx="8616951" cy="3568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7352" y="6210000"/>
            <a:ext cx="4114800" cy="324000"/>
          </a:xfrm>
          <a:prstGeom prst="rect">
            <a:avLst/>
          </a:prstGeom>
        </p:spPr>
        <p:txBody>
          <a:bodyPr vert="horz" lIns="90000" tIns="0" rIns="0" bIns="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pl-PL"/>
              <a:t>V Ogólnopolska Konferencja Naukowa. Opodatkowanie Transakcji Transgranicznych. Towary i Usługi w Obrocie Międzynarodowym.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3048" y="6210000"/>
            <a:ext cx="27432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13E5E10E-5F11-4259-B189-A1139A97ED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Grafika 6">
            <a:extLst>
              <a:ext uri="{FF2B5EF4-FFF2-40B4-BE49-F238E27FC236}">
                <a16:creationId xmlns:a16="http://schemas.microsoft.com/office/drawing/2014/main" id="{A29063BA-7B97-480E-B791-323A07F92868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-3048" y="0"/>
            <a:ext cx="12192000" cy="1515533"/>
          </a:xfrm>
          <a:prstGeom prst="rect">
            <a:avLst/>
          </a:prstGeom>
        </p:spPr>
      </p:pic>
      <p:sp>
        <p:nvSpPr>
          <p:cNvPr id="8" name="Prostokąt 7">
            <a:extLst>
              <a:ext uri="{FF2B5EF4-FFF2-40B4-BE49-F238E27FC236}">
                <a16:creationId xmlns:a16="http://schemas.microsoft.com/office/drawing/2014/main" id="{A3F26B7A-F2CA-4F11-937B-B802A2721757}"/>
              </a:ext>
            </a:extLst>
          </p:cNvPr>
          <p:cNvSpPr/>
          <p:nvPr userDrawn="1"/>
        </p:nvSpPr>
        <p:spPr>
          <a:xfrm>
            <a:off x="2208000" y="1238083"/>
            <a:ext cx="9981600" cy="55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191654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</p:sldLayoutIdLst>
  <p:hf sldNum="0" hdr="0" dt="0"/>
  <p:txStyles>
    <p:titleStyle>
      <a:lvl1pPr algn="l" defTabSz="914446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4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34" indent="-228611" algn="l" defTabSz="914446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57" indent="-228611" algn="l" defTabSz="914446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80" indent="-228611" algn="l" defTabSz="914446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03" indent="-228611" algn="l" defTabSz="914446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26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9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52">
          <p15:clr>
            <a:srgbClr val="F26B43"/>
          </p15:clr>
        </p15:guide>
        <p15:guide id="2" orient="horz" pos="5417">
          <p15:clr>
            <a:srgbClr val="F26B43"/>
          </p15:clr>
        </p15:guide>
        <p15:guide id="3" pos="2086">
          <p15:clr>
            <a:srgbClr val="F26B43"/>
          </p15:clr>
        </p15:guide>
        <p15:guide id="4" pos="102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07352" y="1770290"/>
            <a:ext cx="2630400" cy="664797"/>
          </a:xfrm>
        </p:spPr>
        <p:txBody>
          <a:bodyPr anchor="t">
            <a:normAutofit/>
          </a:bodyPr>
          <a:lstStyle/>
          <a:p>
            <a:r>
              <a:rPr lang="pl-PL" b="0" dirty="0"/>
              <a:t>Panel II. Dyskusja</a:t>
            </a:r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A054EBCE-5964-BD2B-A1B1-053F3B7A9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7352" y="6210000"/>
            <a:ext cx="4114800" cy="324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l-PL" sz="1000" i="1"/>
              <a:t>V Ogólnopolska Konferencja Naukowa. Opodatkowanie Transakcji Transgranicznych. Towary i Usługi w Obrocie Międzynarodowym.</a:t>
            </a:r>
            <a:endParaRPr lang="en-US" sz="1000"/>
          </a:p>
        </p:txBody>
      </p:sp>
      <p:graphicFrame>
        <p:nvGraphicFramePr>
          <p:cNvPr id="6" name="Symbol zastępczy tekstu 3">
            <a:extLst>
              <a:ext uri="{FF2B5EF4-FFF2-40B4-BE49-F238E27FC236}">
                <a16:creationId xmlns:a16="http://schemas.microsoft.com/office/drawing/2014/main" id="{2B6604F0-7D58-5365-3445-985F03C6BFA9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33946952"/>
              </p:ext>
            </p:extLst>
          </p:nvPr>
        </p:nvGraphicFramePr>
        <p:xfrm>
          <a:off x="5321433" y="1770290"/>
          <a:ext cx="5503200" cy="3962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443D93D6-62F7-8335-95B2-8EB30A16E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7352" y="1770290"/>
            <a:ext cx="2630400" cy="664797"/>
          </a:xfrm>
        </p:spPr>
        <p:txBody>
          <a:bodyPr anchor="t">
            <a:normAutofit/>
          </a:bodyPr>
          <a:lstStyle/>
          <a:p>
            <a:r>
              <a:rPr lang="pl-PL" sz="1700"/>
              <a:t>Miejsce opodatkowania transakcji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09CB6838-9E8F-867A-F99C-000DA1368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7352" y="6210000"/>
            <a:ext cx="4114800" cy="324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l-PL" sz="1000" dirty="0"/>
              <a:t>V Ogólnopolska Konferencja Naukowa. Opodatkowanie Transakcji Transgranicznych. Towary i Usługi w Obrocie Międzynarodowym.</a:t>
            </a:r>
            <a:endParaRPr lang="en-US" sz="1000"/>
          </a:p>
        </p:txBody>
      </p:sp>
      <p:graphicFrame>
        <p:nvGraphicFramePr>
          <p:cNvPr id="7" name="Symbol zastępczy zawartości 6">
            <a:extLst>
              <a:ext uri="{FF2B5EF4-FFF2-40B4-BE49-F238E27FC236}">
                <a16:creationId xmlns:a16="http://schemas.microsoft.com/office/drawing/2014/main" id="{BA32E4C1-31DD-7CCD-56B0-04D294CE98F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57052984"/>
              </p:ext>
            </p:extLst>
          </p:nvPr>
        </p:nvGraphicFramePr>
        <p:xfrm>
          <a:off x="5321433" y="1770290"/>
          <a:ext cx="5503200" cy="3962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9232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7041B-2FE3-2391-F9EB-373E5022D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7352" y="1770290"/>
            <a:ext cx="2630400" cy="664797"/>
          </a:xfrm>
        </p:spPr>
        <p:txBody>
          <a:bodyPr anchor="t">
            <a:normAutofit/>
          </a:bodyPr>
          <a:lstStyle/>
          <a:p>
            <a:r>
              <a:rPr lang="pl-PL" sz="2200"/>
              <a:t>Miejsce świadczenia usług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5D0331E-A03E-5D73-8679-1E2B361C1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7352" y="6210000"/>
            <a:ext cx="4114800" cy="324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l-PL" sz="1000"/>
              <a:t>V Ogólnopolska Konferencja Naukowa. Opodatkowanie Transakcji Transgranicznych. Towary i Usługi w Obrocie Międzynarodowym.</a:t>
            </a:r>
            <a:endParaRPr lang="en-US" sz="100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967BBC64-BA01-8098-9319-D2A7532F75D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35365858"/>
              </p:ext>
            </p:extLst>
          </p:nvPr>
        </p:nvGraphicFramePr>
        <p:xfrm>
          <a:off x="5321433" y="1770290"/>
          <a:ext cx="5503200" cy="3962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1164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3F928A-1651-A4EF-E2AB-22F329896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7352" y="1770290"/>
            <a:ext cx="2630400" cy="664797"/>
          </a:xfrm>
        </p:spPr>
        <p:txBody>
          <a:bodyPr anchor="t">
            <a:normAutofit/>
          </a:bodyPr>
          <a:lstStyle/>
          <a:p>
            <a:r>
              <a:rPr lang="pl-PL" sz="2000"/>
              <a:t>Formalizm a zasada neutralności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166FD40-DB77-DE3B-A996-164026A63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7352" y="6210000"/>
            <a:ext cx="4114800" cy="324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l-PL" sz="1000" dirty="0"/>
              <a:t>V Ogólnopolska Konferencja Naukowa. Opodatkowanie Transakcji Transgranicznych. Towary i Usługi w Obrocie Międzynarodowym.</a:t>
            </a:r>
            <a:endParaRPr lang="en-US" sz="1000"/>
          </a:p>
        </p:txBody>
      </p:sp>
      <p:graphicFrame>
        <p:nvGraphicFramePr>
          <p:cNvPr id="7" name="Symbol zastępczy zawartości 6">
            <a:extLst>
              <a:ext uri="{FF2B5EF4-FFF2-40B4-BE49-F238E27FC236}">
                <a16:creationId xmlns:a16="http://schemas.microsoft.com/office/drawing/2014/main" id="{607FB68F-3358-2EA1-329B-F4F2AA204FC9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48364087"/>
              </p:ext>
            </p:extLst>
          </p:nvPr>
        </p:nvGraphicFramePr>
        <p:xfrm>
          <a:off x="5321433" y="1770290"/>
          <a:ext cx="5503200" cy="3962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8220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C6A7391-91C6-CA30-FDD1-0442FB80B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7352" y="1770290"/>
            <a:ext cx="2630400" cy="664797"/>
          </a:xfrm>
        </p:spPr>
        <p:txBody>
          <a:bodyPr anchor="t">
            <a:normAutofit/>
          </a:bodyPr>
          <a:lstStyle/>
          <a:p>
            <a:r>
              <a:rPr lang="pl-PL" sz="2000"/>
              <a:t>Powstanie obowiązku podatkowego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B4954F4-2408-458F-1CFE-A115CB936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7352" y="6210000"/>
            <a:ext cx="4114800" cy="324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l-PL" sz="1000" dirty="0"/>
              <a:t>V Ogólnopolska Konferencja Naukowa. Opodatkowanie Transakcji Transgranicznych. Towary i Usługi w Obrocie Międzynarodowym.</a:t>
            </a:r>
            <a:endParaRPr lang="en-US" sz="100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F75DFD4E-F8D2-60D3-C6A3-785FB6D92FE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13317953"/>
              </p:ext>
            </p:extLst>
          </p:nvPr>
        </p:nvGraphicFramePr>
        <p:xfrm>
          <a:off x="5321433" y="1770290"/>
          <a:ext cx="5503200" cy="3962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1976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1F3F95E-1823-372F-4B03-A7CD3364E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7352" y="1770290"/>
            <a:ext cx="2630400" cy="664797"/>
          </a:xfrm>
        </p:spPr>
        <p:txBody>
          <a:bodyPr anchor="t">
            <a:normAutofit/>
          </a:bodyPr>
          <a:lstStyle/>
          <a:p>
            <a:r>
              <a:rPr lang="pl-PL" dirty="0"/>
              <a:t>Procedura VAT marża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41C812B-7D23-8A9C-2B2D-B5B191073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7352" y="6210000"/>
            <a:ext cx="4114800" cy="324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l-PL" sz="1000" dirty="0"/>
              <a:t>V Ogólnopolska Konferencja Naukowa. Opodatkowanie Transakcji Transgranicznych. Towary i Usługi w Obrocie Międzynarodowym.</a:t>
            </a:r>
            <a:endParaRPr lang="en-US" sz="100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BDA1D1EA-9496-A50D-6AB7-2D0D5F8AD98D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24211006"/>
              </p:ext>
            </p:extLst>
          </p:nvPr>
        </p:nvGraphicFramePr>
        <p:xfrm>
          <a:off x="5321433" y="1770290"/>
          <a:ext cx="5503200" cy="3962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0999108"/>
      </p:ext>
    </p:extLst>
  </p:cSld>
  <p:clrMapOvr>
    <a:masterClrMapping/>
  </p:clrMapOvr>
</p:sld>
</file>

<file path=ppt/theme/theme1.xml><?xml version="1.0" encoding="utf-8"?>
<a:theme xmlns:a="http://schemas.openxmlformats.org/drawingml/2006/main" name="WPiA - polski">
  <a:themeElements>
    <a:clrScheme name="UAM WPiA">
      <a:dk1>
        <a:srgbClr val="002D69"/>
      </a:dk1>
      <a:lt1>
        <a:srgbClr val="FFFFFF"/>
      </a:lt1>
      <a:dk2>
        <a:srgbClr val="000F25"/>
      </a:dk2>
      <a:lt2>
        <a:srgbClr val="FFB81C"/>
      </a:lt2>
      <a:accent1>
        <a:srgbClr val="005EA8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UAM WPi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486</Words>
  <Application>Microsoft Office PowerPoint</Application>
  <PresentationFormat>Panoramiczny</PresentationFormat>
  <Paragraphs>37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WPiA - polski</vt:lpstr>
      <vt:lpstr>Panel II. Dyskusja</vt:lpstr>
      <vt:lpstr>Miejsce opodatkowania transakcji</vt:lpstr>
      <vt:lpstr>Miejsce świadczenia usług</vt:lpstr>
      <vt:lpstr>Formalizm a zasada neutralności</vt:lpstr>
      <vt:lpstr>Powstanie obowiązku podatkowego</vt:lpstr>
      <vt:lpstr>Procedura VAT marża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Finanse jednostek samorządu terytorialnego</dc:title>
  <dc:creator>Dominik Mączyński</dc:creator>
  <cp:lastModifiedBy>Dominik Mączyński</cp:lastModifiedBy>
  <cp:revision>28</cp:revision>
  <dcterms:created xsi:type="dcterms:W3CDTF">2021-05-04T11:10:19Z</dcterms:created>
  <dcterms:modified xsi:type="dcterms:W3CDTF">2025-11-19T21:11:33Z</dcterms:modified>
</cp:coreProperties>
</file>